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8"/>
  </p:notesMasterIdLst>
  <p:sldIdLst>
    <p:sldId id="273" r:id="rId2"/>
    <p:sldId id="270" r:id="rId3"/>
    <p:sldId id="271" r:id="rId4"/>
    <p:sldId id="272" r:id="rId5"/>
    <p:sldId id="261" r:id="rId6"/>
    <p:sldId id="258" r:id="rId7"/>
    <p:sldId id="259" r:id="rId8"/>
    <p:sldId id="260" r:id="rId9"/>
    <p:sldId id="267" r:id="rId10"/>
    <p:sldId id="268" r:id="rId11"/>
    <p:sldId id="269" r:id="rId12"/>
    <p:sldId id="262" r:id="rId13"/>
    <p:sldId id="263" r:id="rId14"/>
    <p:sldId id="264" r:id="rId15"/>
    <p:sldId id="265" r:id="rId16"/>
    <p:sldId id="274" r:id="rId17"/>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39" autoAdjust="0"/>
    <p:restoredTop sz="94660"/>
  </p:normalViewPr>
  <p:slideViewPr>
    <p:cSldViewPr>
      <p:cViewPr>
        <p:scale>
          <a:sx n="50" d="100"/>
          <a:sy n="50" d="100"/>
        </p:scale>
        <p:origin x="-1926" y="-4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E25C5F-A6AA-45D3-9200-955B12244F0A}" type="doc">
      <dgm:prSet loTypeId="urn:microsoft.com/office/officeart/2005/8/layout/orgChart1" loCatId="hierarchy" qsTypeId="urn:microsoft.com/office/officeart/2005/8/quickstyle/simple1" qsCatId="simple" csTypeId="urn:microsoft.com/office/officeart/2005/8/colors/accent1_2" csCatId="accent1" phldr="1"/>
      <dgm:spPr/>
    </dgm:pt>
    <dgm:pt modelId="{6E1BD0A9-7C0A-4A4E-B964-DCE92A60D3A4}">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800" b="0" i="0" u="sng" strike="noStrike" cap="none" normalizeH="0" baseline="0" dirty="0" smtClean="0">
              <a:ln>
                <a:noFill/>
              </a:ln>
              <a:solidFill>
                <a:schemeClr val="accent1">
                  <a:lumMod val="10000"/>
                </a:schemeClr>
              </a:solidFill>
              <a:effectLst/>
              <a:latin typeface="Arial" charset="0"/>
              <a:cs typeface="Arial" charset="0"/>
            </a:rPr>
            <a:t>Παρατήρηση</a:t>
          </a:r>
          <a:r>
            <a:rPr kumimoji="0" lang="el-GR" sz="2800" b="0" i="0" u="sng" strike="noStrike" cap="none" normalizeH="0" baseline="0" dirty="0" smtClean="0">
              <a:ln>
                <a:noFill/>
              </a:ln>
              <a:solidFill>
                <a:schemeClr val="tx1"/>
              </a:solidFill>
              <a:effectLst/>
              <a:latin typeface="Arial" charset="0"/>
              <a:cs typeface="Arial" charset="0"/>
            </a:rPr>
            <a:t> </a:t>
          </a:r>
        </a:p>
      </dgm:t>
    </dgm:pt>
    <dgm:pt modelId="{AF610E47-0830-4141-87C7-64A16FCDFE0C}" type="parTrans" cxnId="{480A1211-36DE-4450-8CA4-054B03209B3F}">
      <dgm:prSet/>
      <dgm:spPr/>
      <dgm:t>
        <a:bodyPr/>
        <a:lstStyle/>
        <a:p>
          <a:endParaRPr lang="el-GR"/>
        </a:p>
      </dgm:t>
    </dgm:pt>
    <dgm:pt modelId="{2A7F3064-F87E-46F8-BA95-39F4CD310FD1}" type="sibTrans" cxnId="{480A1211-36DE-4450-8CA4-054B03209B3F}">
      <dgm:prSet/>
      <dgm:spPr/>
      <dgm:t>
        <a:bodyPr/>
        <a:lstStyle/>
        <a:p>
          <a:endParaRPr lang="el-GR"/>
        </a:p>
      </dgm:t>
    </dgm:pt>
    <dgm:pt modelId="{4A817C99-FA89-4E64-BD6E-BD5E58CD5A6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chemeClr val="accent1">
                  <a:lumMod val="10000"/>
                </a:schemeClr>
              </a:solidFill>
              <a:effectLst/>
              <a:latin typeface="Arial" charset="0"/>
              <a:cs typeface="Arial" charset="0"/>
            </a:rPr>
            <a:t>Ταξινόμηση</a:t>
          </a:r>
          <a:r>
            <a:rPr kumimoji="0" lang="el-GR" sz="2000" b="0" i="0" u="none" strike="noStrike" cap="none" normalizeH="0" baseline="0" dirty="0" smtClean="0">
              <a:ln>
                <a:noFill/>
              </a:ln>
              <a:solidFill>
                <a:schemeClr val="accent1">
                  <a:lumMod val="10000"/>
                </a:schemeClr>
              </a:solidFill>
              <a:effectLst/>
              <a:latin typeface="Arial" charset="0"/>
              <a:cs typeface="Arial" charset="0"/>
            </a:rPr>
            <a:t> παρατηρήσεων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cap="none" normalizeH="0" baseline="0" dirty="0" smtClean="0">
            <a:ln>
              <a:noFill/>
            </a:ln>
            <a:solidFill>
              <a:schemeClr val="accent1">
                <a:lumMod val="10000"/>
              </a:schemeClr>
            </a:solidFill>
            <a:effectLst/>
            <a:latin typeface="Arial" charset="0"/>
            <a:cs typeface="Arial" charset="0"/>
          </a:endParaRPr>
        </a:p>
      </dgm:t>
    </dgm:pt>
    <dgm:pt modelId="{DDB53CEE-51B1-4CF3-B95C-C77B3C2088C3}" type="parTrans" cxnId="{C29ED51B-507A-4103-A749-E45956F3BBD8}">
      <dgm:prSet/>
      <dgm:spPr/>
      <dgm:t>
        <a:bodyPr/>
        <a:lstStyle/>
        <a:p>
          <a:endParaRPr lang="el-GR"/>
        </a:p>
      </dgm:t>
    </dgm:pt>
    <dgm:pt modelId="{A07DDD44-E3BB-4DF4-AF62-45A6053C0962}" type="sibTrans" cxnId="{C29ED51B-507A-4103-A749-E45956F3BBD8}">
      <dgm:prSet/>
      <dgm:spPr/>
      <dgm:t>
        <a:bodyPr/>
        <a:lstStyle/>
        <a:p>
          <a:endParaRPr lang="el-GR"/>
        </a:p>
      </dgm:t>
    </dgm:pt>
    <dgm:pt modelId="{C6252D6D-E150-44C1-B650-59CDABF06AC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cap="none" normalizeH="0" baseline="0" dirty="0" smtClean="0">
              <a:ln>
                <a:noFill/>
              </a:ln>
              <a:solidFill>
                <a:schemeClr val="accent1">
                  <a:lumMod val="10000"/>
                </a:schemeClr>
              </a:solidFill>
              <a:effectLst/>
              <a:latin typeface="Arial" charset="0"/>
              <a:cs typeface="Arial" charset="0"/>
            </a:rPr>
            <a:t>Διατύπωση </a:t>
          </a:r>
          <a:r>
            <a:rPr kumimoji="0" lang="el-GR" sz="2400" b="0" i="0" u="none" strike="noStrike" cap="none" normalizeH="0" baseline="0" dirty="0" smtClean="0">
              <a:ln>
                <a:noFill/>
              </a:ln>
              <a:solidFill>
                <a:schemeClr val="accent1">
                  <a:lumMod val="10000"/>
                </a:schemeClr>
              </a:solidFill>
              <a:effectLst/>
              <a:latin typeface="Arial" charset="0"/>
              <a:cs typeface="Arial" charset="0"/>
            </a:rPr>
            <a:t>υπόθεσης</a:t>
          </a:r>
          <a:r>
            <a:rPr kumimoji="0" lang="el-GR" sz="2000" b="0" i="0" u="none" strike="noStrike" cap="none" normalizeH="0" baseline="0" dirty="0" smtClean="0">
              <a:ln>
                <a:noFill/>
              </a:ln>
              <a:solidFill>
                <a:schemeClr val="accent1">
                  <a:lumMod val="10000"/>
                </a:schemeClr>
              </a:solidFill>
              <a:effectLst/>
              <a:latin typeface="Arial" charset="0"/>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cap="none" normalizeH="0" baseline="0" dirty="0" smtClean="0">
            <a:ln>
              <a:noFill/>
            </a:ln>
            <a:solidFill>
              <a:schemeClr val="accent1">
                <a:lumMod val="10000"/>
              </a:schemeClr>
            </a:solidFill>
            <a:effectLst/>
            <a:latin typeface="Arial" charset="0"/>
            <a:cs typeface="Arial" charset="0"/>
          </a:endParaRPr>
        </a:p>
      </dgm:t>
    </dgm:pt>
    <dgm:pt modelId="{88B00A91-C79C-4154-AF02-A70295C5F515}" type="parTrans" cxnId="{D0B6CA0B-9A34-4929-A528-FD44AFFB990D}">
      <dgm:prSet/>
      <dgm:spPr/>
      <dgm:t>
        <a:bodyPr/>
        <a:lstStyle/>
        <a:p>
          <a:endParaRPr lang="el-GR"/>
        </a:p>
      </dgm:t>
    </dgm:pt>
    <dgm:pt modelId="{CFEC3995-68B3-49F8-8204-33A016C962E5}" type="sibTrans" cxnId="{D0B6CA0B-9A34-4929-A528-FD44AFFB990D}">
      <dgm:prSet/>
      <dgm:spPr/>
      <dgm:t>
        <a:bodyPr/>
        <a:lstStyle/>
        <a:p>
          <a:endParaRPr lang="el-GR"/>
        </a:p>
      </dgm:t>
    </dgm:pt>
    <dgm:pt modelId="{F1387D31-FB5A-4382-8D75-D35A3EC1BC35}">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400" b="1" i="0" u="sng" strike="noStrike" cap="none" normalizeH="0" baseline="0" dirty="0" smtClean="0">
              <a:ln>
                <a:noFill/>
              </a:ln>
              <a:solidFill>
                <a:schemeClr val="tx1"/>
              </a:solidFill>
              <a:effectLst/>
              <a:latin typeface="Arial" charset="0"/>
              <a:cs typeface="Arial" charset="0"/>
            </a:rPr>
            <a:t>ΠΕΙΡΑΜΑ</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200" b="0" i="0" u="none" strike="noStrike" cap="none" normalizeH="0" baseline="0" dirty="0" smtClean="0">
            <a:ln>
              <a:noFill/>
            </a:ln>
            <a:solidFill>
              <a:schemeClr val="tx1"/>
            </a:solidFill>
            <a:effectLst/>
            <a:latin typeface="Arial" charset="0"/>
            <a:cs typeface="Arial" charset="0"/>
          </a:endParaRPr>
        </a:p>
      </dgm:t>
    </dgm:pt>
    <dgm:pt modelId="{4378FBF3-2EA3-4538-BB46-D93ADCD39931}" type="parTrans" cxnId="{66A13D41-4CE5-4499-BECF-55AB420B960E}">
      <dgm:prSet/>
      <dgm:spPr/>
      <dgm:t>
        <a:bodyPr/>
        <a:lstStyle/>
        <a:p>
          <a:endParaRPr lang="el-GR"/>
        </a:p>
      </dgm:t>
    </dgm:pt>
    <dgm:pt modelId="{020B22B4-1181-4CCD-9C2E-9C5855462C91}" type="sibTrans" cxnId="{66A13D41-4CE5-4499-BECF-55AB420B960E}">
      <dgm:prSet/>
      <dgm:spPr/>
      <dgm:t>
        <a:bodyPr/>
        <a:lstStyle/>
        <a:p>
          <a:endParaRPr lang="el-GR"/>
        </a:p>
      </dgm:t>
    </dgm:pt>
    <dgm:pt modelId="{4392D25B-098F-4DDE-A9D6-AD593E91D9A4}">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cap="none" normalizeH="0" baseline="0" dirty="0" smtClean="0">
              <a:ln>
                <a:noFill/>
              </a:ln>
              <a:solidFill>
                <a:schemeClr val="accent1">
                  <a:lumMod val="10000"/>
                </a:schemeClr>
              </a:solidFill>
              <a:effectLst/>
              <a:latin typeface="Arial" charset="0"/>
              <a:cs typeface="Arial" charset="0"/>
            </a:rPr>
            <a:t>Επαλήθευση υπόθεσης,</a:t>
          </a:r>
          <a:br>
            <a:rPr kumimoji="0" lang="el-GR" sz="2000" b="0" i="0" u="none" strike="noStrike" cap="none" normalizeH="0" baseline="0" dirty="0" smtClean="0">
              <a:ln>
                <a:noFill/>
              </a:ln>
              <a:solidFill>
                <a:schemeClr val="accent1">
                  <a:lumMod val="10000"/>
                </a:schemeClr>
              </a:solidFill>
              <a:effectLst/>
              <a:latin typeface="Arial" charset="0"/>
              <a:cs typeface="Arial" charset="0"/>
            </a:rPr>
          </a:br>
          <a:r>
            <a:rPr kumimoji="0" lang="el-GR" sz="2000" b="0" i="0" u="none" strike="noStrike" cap="none" normalizeH="0" baseline="0" dirty="0" smtClean="0">
              <a:ln>
                <a:noFill/>
              </a:ln>
              <a:solidFill>
                <a:schemeClr val="accent1">
                  <a:lumMod val="10000"/>
                </a:schemeClr>
              </a:solidFill>
              <a:effectLst/>
              <a:latin typeface="Arial" charset="0"/>
              <a:cs typeface="Arial" charset="0"/>
            </a:rPr>
            <a:t>γενίκευσή της</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cap="none" normalizeH="0" baseline="0" dirty="0" smtClean="0">
            <a:ln>
              <a:noFill/>
            </a:ln>
            <a:solidFill>
              <a:schemeClr val="accent1">
                <a:lumMod val="10000"/>
              </a:schemeClr>
            </a:solidFill>
            <a:effectLst/>
            <a:latin typeface="Arial" charset="0"/>
            <a:cs typeface="Arial" charset="0"/>
          </a:endParaRPr>
        </a:p>
      </dgm:t>
    </dgm:pt>
    <dgm:pt modelId="{0FAD2BDB-2093-47EC-9E99-084C7F0CADFD}" type="parTrans" cxnId="{9028255E-BE05-4C44-9441-B60CE3BD8CCE}">
      <dgm:prSet/>
      <dgm:spPr/>
      <dgm:t>
        <a:bodyPr/>
        <a:lstStyle/>
        <a:p>
          <a:endParaRPr lang="el-GR"/>
        </a:p>
      </dgm:t>
    </dgm:pt>
    <dgm:pt modelId="{BD8EB3EA-E911-4260-BA13-D1663CCF8119}" type="sibTrans" cxnId="{9028255E-BE05-4C44-9441-B60CE3BD8CCE}">
      <dgm:prSet/>
      <dgm:spPr/>
      <dgm:t>
        <a:bodyPr/>
        <a:lstStyle/>
        <a:p>
          <a:endParaRPr lang="el-GR"/>
        </a:p>
      </dgm:t>
    </dgm:pt>
    <dgm:pt modelId="{8B3B7E2E-71D2-4A61-8658-BEA0D7FF3D4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b="0" i="0" u="none" strike="noStrike" cap="none" normalizeH="0" baseline="0" dirty="0" smtClean="0">
              <a:ln>
                <a:noFill/>
              </a:ln>
              <a:solidFill>
                <a:schemeClr val="accent1">
                  <a:lumMod val="10000"/>
                </a:schemeClr>
              </a:solidFill>
              <a:effectLst/>
              <a:latin typeface="Arial" charset="0"/>
              <a:cs typeface="Arial" charset="0"/>
            </a:rPr>
            <a:t>Διάψευση υπόθεσης,</a:t>
          </a:r>
          <a:br>
            <a:rPr kumimoji="0" lang="el-GR" b="0" i="0" u="none" strike="noStrike" cap="none" normalizeH="0" baseline="0" dirty="0" smtClean="0">
              <a:ln>
                <a:noFill/>
              </a:ln>
              <a:solidFill>
                <a:schemeClr val="accent1">
                  <a:lumMod val="10000"/>
                </a:schemeClr>
              </a:solidFill>
              <a:effectLst/>
              <a:latin typeface="Arial" charset="0"/>
              <a:cs typeface="Arial" charset="0"/>
            </a:rPr>
          </a:br>
          <a:r>
            <a:rPr kumimoji="0" lang="el-GR" b="0" i="0" u="none" strike="noStrike" cap="none" normalizeH="0" baseline="0" dirty="0" smtClean="0">
              <a:ln>
                <a:noFill/>
              </a:ln>
              <a:solidFill>
                <a:schemeClr val="accent1">
                  <a:lumMod val="10000"/>
                </a:schemeClr>
              </a:solidFill>
              <a:effectLst/>
              <a:latin typeface="Arial" charset="0"/>
              <a:cs typeface="Arial" charset="0"/>
            </a:rPr>
            <a:t>αναθεώρησή της</a:t>
          </a:r>
        </a:p>
      </dgm:t>
    </dgm:pt>
    <dgm:pt modelId="{3FDAD653-7566-476C-A858-04A47797B2EF}" type="parTrans" cxnId="{FAEB8662-8F2E-4B16-94A8-F25AE59D6ACE}">
      <dgm:prSet/>
      <dgm:spPr/>
      <dgm:t>
        <a:bodyPr/>
        <a:lstStyle/>
        <a:p>
          <a:endParaRPr lang="el-GR"/>
        </a:p>
      </dgm:t>
    </dgm:pt>
    <dgm:pt modelId="{39B6F8FB-9987-4360-AF9D-6E490A19D3B8}" type="sibTrans" cxnId="{FAEB8662-8F2E-4B16-94A8-F25AE59D6ACE}">
      <dgm:prSet/>
      <dgm:spPr/>
      <dgm:t>
        <a:bodyPr/>
        <a:lstStyle/>
        <a:p>
          <a:endParaRPr lang="el-GR"/>
        </a:p>
      </dgm:t>
    </dgm:pt>
    <dgm:pt modelId="{0E9347AE-D30B-4460-88A2-17BE6F994EB7}" type="pres">
      <dgm:prSet presAssocID="{18E25C5F-A6AA-45D3-9200-955B12244F0A}" presName="hierChild1" presStyleCnt="0">
        <dgm:presLayoutVars>
          <dgm:orgChart val="1"/>
          <dgm:chPref val="1"/>
          <dgm:dir/>
          <dgm:animOne val="branch"/>
          <dgm:animLvl val="lvl"/>
          <dgm:resizeHandles/>
        </dgm:presLayoutVars>
      </dgm:prSet>
      <dgm:spPr/>
    </dgm:pt>
    <dgm:pt modelId="{16FA0400-464F-48AB-AC84-2FF3A3D0909A}" type="pres">
      <dgm:prSet presAssocID="{6E1BD0A9-7C0A-4A4E-B964-DCE92A60D3A4}" presName="hierRoot1" presStyleCnt="0">
        <dgm:presLayoutVars>
          <dgm:hierBranch val="init"/>
        </dgm:presLayoutVars>
      </dgm:prSet>
      <dgm:spPr/>
    </dgm:pt>
    <dgm:pt modelId="{34A99B8E-F7EE-4121-BF0D-B8BEE703752F}" type="pres">
      <dgm:prSet presAssocID="{6E1BD0A9-7C0A-4A4E-B964-DCE92A60D3A4}" presName="rootComposite1" presStyleCnt="0"/>
      <dgm:spPr/>
    </dgm:pt>
    <dgm:pt modelId="{CB906525-9E70-421C-B4E8-E4583F9D3115}" type="pres">
      <dgm:prSet presAssocID="{6E1BD0A9-7C0A-4A4E-B964-DCE92A60D3A4}" presName="rootText1" presStyleLbl="node0" presStyleIdx="0" presStyleCnt="1" custScaleX="209801">
        <dgm:presLayoutVars>
          <dgm:chPref val="3"/>
        </dgm:presLayoutVars>
      </dgm:prSet>
      <dgm:spPr/>
      <dgm:t>
        <a:bodyPr/>
        <a:lstStyle/>
        <a:p>
          <a:endParaRPr lang="el-GR"/>
        </a:p>
      </dgm:t>
    </dgm:pt>
    <dgm:pt modelId="{C0641A94-BF60-4693-9B91-840B30253E70}" type="pres">
      <dgm:prSet presAssocID="{6E1BD0A9-7C0A-4A4E-B964-DCE92A60D3A4}" presName="rootConnector1" presStyleLbl="node1" presStyleIdx="0" presStyleCnt="0"/>
      <dgm:spPr/>
      <dgm:t>
        <a:bodyPr/>
        <a:lstStyle/>
        <a:p>
          <a:endParaRPr lang="el-GR"/>
        </a:p>
      </dgm:t>
    </dgm:pt>
    <dgm:pt modelId="{EA89E7B0-3199-464D-B53E-32DF26FA77AE}" type="pres">
      <dgm:prSet presAssocID="{6E1BD0A9-7C0A-4A4E-B964-DCE92A60D3A4}" presName="hierChild2" presStyleCnt="0"/>
      <dgm:spPr/>
    </dgm:pt>
    <dgm:pt modelId="{FCF65BD9-0334-4941-83A6-23D0E19A38F0}" type="pres">
      <dgm:prSet presAssocID="{DDB53CEE-51B1-4CF3-B95C-C77B3C2088C3}" presName="Name37" presStyleLbl="parChTrans1D2" presStyleIdx="0" presStyleCnt="1"/>
      <dgm:spPr/>
      <dgm:t>
        <a:bodyPr/>
        <a:lstStyle/>
        <a:p>
          <a:endParaRPr lang="el-GR"/>
        </a:p>
      </dgm:t>
    </dgm:pt>
    <dgm:pt modelId="{0D566CC0-64A4-4E63-A6C9-DBE966835CFA}" type="pres">
      <dgm:prSet presAssocID="{4A817C99-FA89-4E64-BD6E-BD5E58CD5A69}" presName="hierRoot2" presStyleCnt="0">
        <dgm:presLayoutVars>
          <dgm:hierBranch/>
        </dgm:presLayoutVars>
      </dgm:prSet>
      <dgm:spPr/>
    </dgm:pt>
    <dgm:pt modelId="{03CF24C0-5C01-4C5F-A5CE-53E318F6AAB2}" type="pres">
      <dgm:prSet presAssocID="{4A817C99-FA89-4E64-BD6E-BD5E58CD5A69}" presName="rootComposite" presStyleCnt="0"/>
      <dgm:spPr/>
    </dgm:pt>
    <dgm:pt modelId="{70164CAE-6935-475C-B49A-C0D3C946C095}" type="pres">
      <dgm:prSet presAssocID="{4A817C99-FA89-4E64-BD6E-BD5E58CD5A69}" presName="rootText" presStyleLbl="node2" presStyleIdx="0" presStyleCnt="1" custScaleX="209148">
        <dgm:presLayoutVars>
          <dgm:chPref val="3"/>
        </dgm:presLayoutVars>
      </dgm:prSet>
      <dgm:spPr/>
      <dgm:t>
        <a:bodyPr/>
        <a:lstStyle/>
        <a:p>
          <a:endParaRPr lang="el-GR"/>
        </a:p>
      </dgm:t>
    </dgm:pt>
    <dgm:pt modelId="{9CE92634-038E-4742-8636-05F0C74EC328}" type="pres">
      <dgm:prSet presAssocID="{4A817C99-FA89-4E64-BD6E-BD5E58CD5A69}" presName="rootConnector" presStyleLbl="node2" presStyleIdx="0" presStyleCnt="1"/>
      <dgm:spPr/>
      <dgm:t>
        <a:bodyPr/>
        <a:lstStyle/>
        <a:p>
          <a:endParaRPr lang="el-GR"/>
        </a:p>
      </dgm:t>
    </dgm:pt>
    <dgm:pt modelId="{47C72997-613D-4E8C-92F8-A56950B87D15}" type="pres">
      <dgm:prSet presAssocID="{4A817C99-FA89-4E64-BD6E-BD5E58CD5A69}" presName="hierChild4" presStyleCnt="0"/>
      <dgm:spPr/>
    </dgm:pt>
    <dgm:pt modelId="{A30B991C-2AB9-42DF-98E0-1820D0A67C0A}" type="pres">
      <dgm:prSet presAssocID="{88B00A91-C79C-4154-AF02-A70295C5F515}" presName="Name35" presStyleLbl="parChTrans1D3" presStyleIdx="0" presStyleCnt="1"/>
      <dgm:spPr/>
      <dgm:t>
        <a:bodyPr/>
        <a:lstStyle/>
        <a:p>
          <a:endParaRPr lang="el-GR"/>
        </a:p>
      </dgm:t>
    </dgm:pt>
    <dgm:pt modelId="{8EBB6588-E0B0-458E-86BE-C05473192F32}" type="pres">
      <dgm:prSet presAssocID="{C6252D6D-E150-44C1-B650-59CDABF06ACB}" presName="hierRoot2" presStyleCnt="0">
        <dgm:presLayoutVars>
          <dgm:hierBranch/>
        </dgm:presLayoutVars>
      </dgm:prSet>
      <dgm:spPr/>
    </dgm:pt>
    <dgm:pt modelId="{CA1E41AE-E075-4235-AC2B-A5456EB2B556}" type="pres">
      <dgm:prSet presAssocID="{C6252D6D-E150-44C1-B650-59CDABF06ACB}" presName="rootComposite" presStyleCnt="0"/>
      <dgm:spPr/>
    </dgm:pt>
    <dgm:pt modelId="{D6081083-A096-4A21-BC2F-BAAFC81973DE}" type="pres">
      <dgm:prSet presAssocID="{C6252D6D-E150-44C1-B650-59CDABF06ACB}" presName="rootText" presStyleLbl="node3" presStyleIdx="0" presStyleCnt="1" custScaleX="209148">
        <dgm:presLayoutVars>
          <dgm:chPref val="3"/>
        </dgm:presLayoutVars>
      </dgm:prSet>
      <dgm:spPr/>
      <dgm:t>
        <a:bodyPr/>
        <a:lstStyle/>
        <a:p>
          <a:endParaRPr lang="el-GR"/>
        </a:p>
      </dgm:t>
    </dgm:pt>
    <dgm:pt modelId="{6F3CDCE6-C12B-47D3-8AED-BFA3253B20F9}" type="pres">
      <dgm:prSet presAssocID="{C6252D6D-E150-44C1-B650-59CDABF06ACB}" presName="rootConnector" presStyleLbl="node3" presStyleIdx="0" presStyleCnt="1"/>
      <dgm:spPr/>
      <dgm:t>
        <a:bodyPr/>
        <a:lstStyle/>
        <a:p>
          <a:endParaRPr lang="el-GR"/>
        </a:p>
      </dgm:t>
    </dgm:pt>
    <dgm:pt modelId="{B16F1F08-8EA4-45C5-A66F-C9E961ED0607}" type="pres">
      <dgm:prSet presAssocID="{C6252D6D-E150-44C1-B650-59CDABF06ACB}" presName="hierChild4" presStyleCnt="0"/>
      <dgm:spPr/>
    </dgm:pt>
    <dgm:pt modelId="{E0701333-358E-49B4-87E3-6039EA922A3E}" type="pres">
      <dgm:prSet presAssocID="{4378FBF3-2EA3-4538-BB46-D93ADCD39931}" presName="Name35" presStyleLbl="parChTrans1D4" presStyleIdx="0" presStyleCnt="3"/>
      <dgm:spPr/>
      <dgm:t>
        <a:bodyPr/>
        <a:lstStyle/>
        <a:p>
          <a:endParaRPr lang="el-GR"/>
        </a:p>
      </dgm:t>
    </dgm:pt>
    <dgm:pt modelId="{C348EF64-48F7-459E-97DE-8446B9028082}" type="pres">
      <dgm:prSet presAssocID="{F1387D31-FB5A-4382-8D75-D35A3EC1BC35}" presName="hierRoot2" presStyleCnt="0">
        <dgm:presLayoutVars>
          <dgm:hierBranch/>
        </dgm:presLayoutVars>
      </dgm:prSet>
      <dgm:spPr/>
    </dgm:pt>
    <dgm:pt modelId="{9E9C0D93-91E7-4357-8885-E4B98701DE46}" type="pres">
      <dgm:prSet presAssocID="{F1387D31-FB5A-4382-8D75-D35A3EC1BC35}" presName="rootComposite" presStyleCnt="0"/>
      <dgm:spPr/>
    </dgm:pt>
    <dgm:pt modelId="{D468B4C7-2C1E-4C1C-9B59-2E9DE7B33947}" type="pres">
      <dgm:prSet presAssocID="{F1387D31-FB5A-4382-8D75-D35A3EC1BC35}" presName="rootText" presStyleLbl="node4" presStyleIdx="0" presStyleCnt="3" custScaleX="218980">
        <dgm:presLayoutVars>
          <dgm:chPref val="3"/>
        </dgm:presLayoutVars>
      </dgm:prSet>
      <dgm:spPr/>
      <dgm:t>
        <a:bodyPr/>
        <a:lstStyle/>
        <a:p>
          <a:endParaRPr lang="el-GR"/>
        </a:p>
      </dgm:t>
    </dgm:pt>
    <dgm:pt modelId="{09343834-5CFE-4EC4-9B88-BD6688594C75}" type="pres">
      <dgm:prSet presAssocID="{F1387D31-FB5A-4382-8D75-D35A3EC1BC35}" presName="rootConnector" presStyleLbl="node4" presStyleIdx="0" presStyleCnt="3"/>
      <dgm:spPr/>
      <dgm:t>
        <a:bodyPr/>
        <a:lstStyle/>
        <a:p>
          <a:endParaRPr lang="el-GR"/>
        </a:p>
      </dgm:t>
    </dgm:pt>
    <dgm:pt modelId="{3F97425C-5235-4B85-A3DA-0E75F1A0FA38}" type="pres">
      <dgm:prSet presAssocID="{F1387D31-FB5A-4382-8D75-D35A3EC1BC35}" presName="hierChild4" presStyleCnt="0"/>
      <dgm:spPr/>
    </dgm:pt>
    <dgm:pt modelId="{6ACE27C6-E142-4CBB-8F63-211ABABADF48}" type="pres">
      <dgm:prSet presAssocID="{0FAD2BDB-2093-47EC-9E99-084C7F0CADFD}" presName="Name35" presStyleLbl="parChTrans1D4" presStyleIdx="1" presStyleCnt="3"/>
      <dgm:spPr/>
      <dgm:t>
        <a:bodyPr/>
        <a:lstStyle/>
        <a:p>
          <a:endParaRPr lang="el-GR"/>
        </a:p>
      </dgm:t>
    </dgm:pt>
    <dgm:pt modelId="{C500B4EF-6934-4129-A6C8-6DE309E617CE}" type="pres">
      <dgm:prSet presAssocID="{4392D25B-098F-4DDE-A9D6-AD593E91D9A4}" presName="hierRoot2" presStyleCnt="0">
        <dgm:presLayoutVars>
          <dgm:hierBranch val="r"/>
        </dgm:presLayoutVars>
      </dgm:prSet>
      <dgm:spPr/>
    </dgm:pt>
    <dgm:pt modelId="{2BB6ADB8-5A64-47C7-91DB-CED19C9D8E69}" type="pres">
      <dgm:prSet presAssocID="{4392D25B-098F-4DDE-A9D6-AD593E91D9A4}" presName="rootComposite" presStyleCnt="0"/>
      <dgm:spPr/>
    </dgm:pt>
    <dgm:pt modelId="{2C309EF5-8DE2-4E99-8554-028CDD68C969}" type="pres">
      <dgm:prSet presAssocID="{4392D25B-098F-4DDE-A9D6-AD593E91D9A4}" presName="rootText" presStyleLbl="node4" presStyleIdx="1" presStyleCnt="3" custScaleX="152951" custScaleY="130519">
        <dgm:presLayoutVars>
          <dgm:chPref val="3"/>
        </dgm:presLayoutVars>
      </dgm:prSet>
      <dgm:spPr/>
      <dgm:t>
        <a:bodyPr/>
        <a:lstStyle/>
        <a:p>
          <a:endParaRPr lang="el-GR"/>
        </a:p>
      </dgm:t>
    </dgm:pt>
    <dgm:pt modelId="{B7062414-F5E8-4225-A1C6-A06AC6C09D6D}" type="pres">
      <dgm:prSet presAssocID="{4392D25B-098F-4DDE-A9D6-AD593E91D9A4}" presName="rootConnector" presStyleLbl="node4" presStyleIdx="1" presStyleCnt="3"/>
      <dgm:spPr/>
      <dgm:t>
        <a:bodyPr/>
        <a:lstStyle/>
        <a:p>
          <a:endParaRPr lang="el-GR"/>
        </a:p>
      </dgm:t>
    </dgm:pt>
    <dgm:pt modelId="{28692498-5F5F-43DE-81C8-7EB784D70155}" type="pres">
      <dgm:prSet presAssocID="{4392D25B-098F-4DDE-A9D6-AD593E91D9A4}" presName="hierChild4" presStyleCnt="0"/>
      <dgm:spPr/>
    </dgm:pt>
    <dgm:pt modelId="{BF9CF694-2E6F-419B-8FF0-F090AF46D279}" type="pres">
      <dgm:prSet presAssocID="{4392D25B-098F-4DDE-A9D6-AD593E91D9A4}" presName="hierChild5" presStyleCnt="0"/>
      <dgm:spPr/>
    </dgm:pt>
    <dgm:pt modelId="{E7B586D6-C7B6-4709-97AA-9B2E9187EF01}" type="pres">
      <dgm:prSet presAssocID="{3FDAD653-7566-476C-A858-04A47797B2EF}" presName="Name35" presStyleLbl="parChTrans1D4" presStyleIdx="2" presStyleCnt="3"/>
      <dgm:spPr/>
      <dgm:t>
        <a:bodyPr/>
        <a:lstStyle/>
        <a:p>
          <a:endParaRPr lang="el-GR"/>
        </a:p>
      </dgm:t>
    </dgm:pt>
    <dgm:pt modelId="{1EE76D2A-839D-4112-9C8F-EC1278C642D3}" type="pres">
      <dgm:prSet presAssocID="{8B3B7E2E-71D2-4A61-8658-BEA0D7FF3D4D}" presName="hierRoot2" presStyleCnt="0">
        <dgm:presLayoutVars>
          <dgm:hierBranch val="r"/>
        </dgm:presLayoutVars>
      </dgm:prSet>
      <dgm:spPr/>
    </dgm:pt>
    <dgm:pt modelId="{53FF1B9C-A5E4-4038-9FBC-D7BFD480A09D}" type="pres">
      <dgm:prSet presAssocID="{8B3B7E2E-71D2-4A61-8658-BEA0D7FF3D4D}" presName="rootComposite" presStyleCnt="0"/>
      <dgm:spPr/>
    </dgm:pt>
    <dgm:pt modelId="{61EE258E-0EC1-4A38-B51E-BE4A15F3706B}" type="pres">
      <dgm:prSet presAssocID="{8B3B7E2E-71D2-4A61-8658-BEA0D7FF3D4D}" presName="rootText" presStyleLbl="node4" presStyleIdx="2" presStyleCnt="3" custScaleX="162788" custScaleY="129191">
        <dgm:presLayoutVars>
          <dgm:chPref val="3"/>
        </dgm:presLayoutVars>
      </dgm:prSet>
      <dgm:spPr/>
      <dgm:t>
        <a:bodyPr/>
        <a:lstStyle/>
        <a:p>
          <a:endParaRPr lang="el-GR"/>
        </a:p>
      </dgm:t>
    </dgm:pt>
    <dgm:pt modelId="{15AEF36E-BA0D-4622-A2D0-40F676729490}" type="pres">
      <dgm:prSet presAssocID="{8B3B7E2E-71D2-4A61-8658-BEA0D7FF3D4D}" presName="rootConnector" presStyleLbl="node4" presStyleIdx="2" presStyleCnt="3"/>
      <dgm:spPr/>
      <dgm:t>
        <a:bodyPr/>
        <a:lstStyle/>
        <a:p>
          <a:endParaRPr lang="el-GR"/>
        </a:p>
      </dgm:t>
    </dgm:pt>
    <dgm:pt modelId="{45A0FD59-0D74-4D3D-B050-A1E052526C39}" type="pres">
      <dgm:prSet presAssocID="{8B3B7E2E-71D2-4A61-8658-BEA0D7FF3D4D}" presName="hierChild4" presStyleCnt="0"/>
      <dgm:spPr/>
    </dgm:pt>
    <dgm:pt modelId="{D9A18BDB-8121-4EA9-82F0-F808E9D3D95E}" type="pres">
      <dgm:prSet presAssocID="{8B3B7E2E-71D2-4A61-8658-BEA0D7FF3D4D}" presName="hierChild5" presStyleCnt="0"/>
      <dgm:spPr/>
    </dgm:pt>
    <dgm:pt modelId="{7B000815-A47A-498A-A628-3BEC50A1F9D4}" type="pres">
      <dgm:prSet presAssocID="{F1387D31-FB5A-4382-8D75-D35A3EC1BC35}" presName="hierChild5" presStyleCnt="0"/>
      <dgm:spPr/>
    </dgm:pt>
    <dgm:pt modelId="{C323D654-8CB1-401B-98E4-25A72737E5A9}" type="pres">
      <dgm:prSet presAssocID="{C6252D6D-E150-44C1-B650-59CDABF06ACB}" presName="hierChild5" presStyleCnt="0"/>
      <dgm:spPr/>
    </dgm:pt>
    <dgm:pt modelId="{5D9F7313-0C04-40A2-ADBE-06FCA7971C4A}" type="pres">
      <dgm:prSet presAssocID="{4A817C99-FA89-4E64-BD6E-BD5E58CD5A69}" presName="hierChild5" presStyleCnt="0"/>
      <dgm:spPr/>
    </dgm:pt>
    <dgm:pt modelId="{DCCF12E8-A998-42A9-A676-C72ED3F37C0D}" type="pres">
      <dgm:prSet presAssocID="{6E1BD0A9-7C0A-4A4E-B964-DCE92A60D3A4}" presName="hierChild3" presStyleCnt="0"/>
      <dgm:spPr/>
    </dgm:pt>
  </dgm:ptLst>
  <dgm:cxnLst>
    <dgm:cxn modelId="{7B02B7D3-0EC2-41FB-A770-B2EC7222DA1E}" type="presOf" srcId="{6E1BD0A9-7C0A-4A4E-B964-DCE92A60D3A4}" destId="{CB906525-9E70-421C-B4E8-E4583F9D3115}" srcOrd="0" destOrd="0" presId="urn:microsoft.com/office/officeart/2005/8/layout/orgChart1"/>
    <dgm:cxn modelId="{FAEB8662-8F2E-4B16-94A8-F25AE59D6ACE}" srcId="{F1387D31-FB5A-4382-8D75-D35A3EC1BC35}" destId="{8B3B7E2E-71D2-4A61-8658-BEA0D7FF3D4D}" srcOrd="1" destOrd="0" parTransId="{3FDAD653-7566-476C-A858-04A47797B2EF}" sibTransId="{39B6F8FB-9987-4360-AF9D-6E490A19D3B8}"/>
    <dgm:cxn modelId="{EA9C524E-C54B-4955-933D-2C04E926CC64}" type="presOf" srcId="{4A817C99-FA89-4E64-BD6E-BD5E58CD5A69}" destId="{70164CAE-6935-475C-B49A-C0D3C946C095}" srcOrd="0" destOrd="0" presId="urn:microsoft.com/office/officeart/2005/8/layout/orgChart1"/>
    <dgm:cxn modelId="{66A13D41-4CE5-4499-BECF-55AB420B960E}" srcId="{C6252D6D-E150-44C1-B650-59CDABF06ACB}" destId="{F1387D31-FB5A-4382-8D75-D35A3EC1BC35}" srcOrd="0" destOrd="0" parTransId="{4378FBF3-2EA3-4538-BB46-D93ADCD39931}" sibTransId="{020B22B4-1181-4CCD-9C2E-9C5855462C91}"/>
    <dgm:cxn modelId="{C29ED51B-507A-4103-A749-E45956F3BBD8}" srcId="{6E1BD0A9-7C0A-4A4E-B964-DCE92A60D3A4}" destId="{4A817C99-FA89-4E64-BD6E-BD5E58CD5A69}" srcOrd="0" destOrd="0" parTransId="{DDB53CEE-51B1-4CF3-B95C-C77B3C2088C3}" sibTransId="{A07DDD44-E3BB-4DF4-AF62-45A6053C0962}"/>
    <dgm:cxn modelId="{0B18E523-7919-442F-B453-488A6305F4F5}" type="presOf" srcId="{4392D25B-098F-4DDE-A9D6-AD593E91D9A4}" destId="{2C309EF5-8DE2-4E99-8554-028CDD68C969}" srcOrd="0" destOrd="0" presId="urn:microsoft.com/office/officeart/2005/8/layout/orgChart1"/>
    <dgm:cxn modelId="{E70860CE-7B9A-43D9-AE6E-784C813D5EEE}" type="presOf" srcId="{8B3B7E2E-71D2-4A61-8658-BEA0D7FF3D4D}" destId="{61EE258E-0EC1-4A38-B51E-BE4A15F3706B}" srcOrd="0" destOrd="0" presId="urn:microsoft.com/office/officeart/2005/8/layout/orgChart1"/>
    <dgm:cxn modelId="{9028255E-BE05-4C44-9441-B60CE3BD8CCE}" srcId="{F1387D31-FB5A-4382-8D75-D35A3EC1BC35}" destId="{4392D25B-098F-4DDE-A9D6-AD593E91D9A4}" srcOrd="0" destOrd="0" parTransId="{0FAD2BDB-2093-47EC-9E99-084C7F0CADFD}" sibTransId="{BD8EB3EA-E911-4260-BA13-D1663CCF8119}"/>
    <dgm:cxn modelId="{05B9A827-4F09-4BD7-ACF6-E3AF78E7DE6D}" type="presOf" srcId="{F1387D31-FB5A-4382-8D75-D35A3EC1BC35}" destId="{09343834-5CFE-4EC4-9B88-BD6688594C75}" srcOrd="1" destOrd="0" presId="urn:microsoft.com/office/officeart/2005/8/layout/orgChart1"/>
    <dgm:cxn modelId="{21D6E3DA-4123-4BBA-8E44-02122187FE19}" type="presOf" srcId="{4A817C99-FA89-4E64-BD6E-BD5E58CD5A69}" destId="{9CE92634-038E-4742-8636-05F0C74EC328}" srcOrd="1" destOrd="0" presId="urn:microsoft.com/office/officeart/2005/8/layout/orgChart1"/>
    <dgm:cxn modelId="{57AB3622-EBEA-44C2-8B68-492CFCADF185}" type="presOf" srcId="{88B00A91-C79C-4154-AF02-A70295C5F515}" destId="{A30B991C-2AB9-42DF-98E0-1820D0A67C0A}" srcOrd="0" destOrd="0" presId="urn:microsoft.com/office/officeart/2005/8/layout/orgChart1"/>
    <dgm:cxn modelId="{480A1211-36DE-4450-8CA4-054B03209B3F}" srcId="{18E25C5F-A6AA-45D3-9200-955B12244F0A}" destId="{6E1BD0A9-7C0A-4A4E-B964-DCE92A60D3A4}" srcOrd="0" destOrd="0" parTransId="{AF610E47-0830-4141-87C7-64A16FCDFE0C}" sibTransId="{2A7F3064-F87E-46F8-BA95-39F4CD310FD1}"/>
    <dgm:cxn modelId="{D0B6CA0B-9A34-4929-A528-FD44AFFB990D}" srcId="{4A817C99-FA89-4E64-BD6E-BD5E58CD5A69}" destId="{C6252D6D-E150-44C1-B650-59CDABF06ACB}" srcOrd="0" destOrd="0" parTransId="{88B00A91-C79C-4154-AF02-A70295C5F515}" sibTransId="{CFEC3995-68B3-49F8-8204-33A016C962E5}"/>
    <dgm:cxn modelId="{8AC413DB-7C70-42A0-B48A-49EED51CAA68}" type="presOf" srcId="{18E25C5F-A6AA-45D3-9200-955B12244F0A}" destId="{0E9347AE-D30B-4460-88A2-17BE6F994EB7}" srcOrd="0" destOrd="0" presId="urn:microsoft.com/office/officeart/2005/8/layout/orgChart1"/>
    <dgm:cxn modelId="{98BB64F3-CB09-437C-AF24-2A8913614B80}" type="presOf" srcId="{4392D25B-098F-4DDE-A9D6-AD593E91D9A4}" destId="{B7062414-F5E8-4225-A1C6-A06AC6C09D6D}" srcOrd="1" destOrd="0" presId="urn:microsoft.com/office/officeart/2005/8/layout/orgChart1"/>
    <dgm:cxn modelId="{C589ABC3-735C-46D8-A4FB-1C6959335846}" type="presOf" srcId="{8B3B7E2E-71D2-4A61-8658-BEA0D7FF3D4D}" destId="{15AEF36E-BA0D-4622-A2D0-40F676729490}" srcOrd="1" destOrd="0" presId="urn:microsoft.com/office/officeart/2005/8/layout/orgChart1"/>
    <dgm:cxn modelId="{15EDF61A-9E3C-4DC3-BE5D-D64EC4C1B854}" type="presOf" srcId="{C6252D6D-E150-44C1-B650-59CDABF06ACB}" destId="{D6081083-A096-4A21-BC2F-BAAFC81973DE}" srcOrd="0" destOrd="0" presId="urn:microsoft.com/office/officeart/2005/8/layout/orgChart1"/>
    <dgm:cxn modelId="{9AD01176-876A-4768-85DF-E557C1EBAB52}" type="presOf" srcId="{3FDAD653-7566-476C-A858-04A47797B2EF}" destId="{E7B586D6-C7B6-4709-97AA-9B2E9187EF01}" srcOrd="0" destOrd="0" presId="urn:microsoft.com/office/officeart/2005/8/layout/orgChart1"/>
    <dgm:cxn modelId="{4AB922BB-A846-4A12-A6E6-CE37E88F2AD9}" type="presOf" srcId="{F1387D31-FB5A-4382-8D75-D35A3EC1BC35}" destId="{D468B4C7-2C1E-4C1C-9B59-2E9DE7B33947}" srcOrd="0" destOrd="0" presId="urn:microsoft.com/office/officeart/2005/8/layout/orgChart1"/>
    <dgm:cxn modelId="{CE5FBC9F-F017-4571-AE7A-7AF036E2CCE2}" type="presOf" srcId="{0FAD2BDB-2093-47EC-9E99-084C7F0CADFD}" destId="{6ACE27C6-E142-4CBB-8F63-211ABABADF48}" srcOrd="0" destOrd="0" presId="urn:microsoft.com/office/officeart/2005/8/layout/orgChart1"/>
    <dgm:cxn modelId="{39F63419-B5B1-4BD2-974B-4C5E131470CB}" type="presOf" srcId="{4378FBF3-2EA3-4538-BB46-D93ADCD39931}" destId="{E0701333-358E-49B4-87E3-6039EA922A3E}" srcOrd="0" destOrd="0" presId="urn:microsoft.com/office/officeart/2005/8/layout/orgChart1"/>
    <dgm:cxn modelId="{2E12455C-753F-4383-940D-2EDAFFC51385}" type="presOf" srcId="{C6252D6D-E150-44C1-B650-59CDABF06ACB}" destId="{6F3CDCE6-C12B-47D3-8AED-BFA3253B20F9}" srcOrd="1" destOrd="0" presId="urn:microsoft.com/office/officeart/2005/8/layout/orgChart1"/>
    <dgm:cxn modelId="{9C8A910B-D2DB-4531-8745-0301870081D9}" type="presOf" srcId="{DDB53CEE-51B1-4CF3-B95C-C77B3C2088C3}" destId="{FCF65BD9-0334-4941-83A6-23D0E19A38F0}" srcOrd="0" destOrd="0" presId="urn:microsoft.com/office/officeart/2005/8/layout/orgChart1"/>
    <dgm:cxn modelId="{6C7A7614-F12B-487D-BD94-40D99B23A49A}" type="presOf" srcId="{6E1BD0A9-7C0A-4A4E-B964-DCE92A60D3A4}" destId="{C0641A94-BF60-4693-9B91-840B30253E70}" srcOrd="1" destOrd="0" presId="urn:microsoft.com/office/officeart/2005/8/layout/orgChart1"/>
    <dgm:cxn modelId="{2D24766C-A80C-4C9F-A03E-DDBC4FB020F1}" type="presParOf" srcId="{0E9347AE-D30B-4460-88A2-17BE6F994EB7}" destId="{16FA0400-464F-48AB-AC84-2FF3A3D0909A}" srcOrd="0" destOrd="0" presId="urn:microsoft.com/office/officeart/2005/8/layout/orgChart1"/>
    <dgm:cxn modelId="{020FF719-2191-48D5-8C04-262DBAF71288}" type="presParOf" srcId="{16FA0400-464F-48AB-AC84-2FF3A3D0909A}" destId="{34A99B8E-F7EE-4121-BF0D-B8BEE703752F}" srcOrd="0" destOrd="0" presId="urn:microsoft.com/office/officeart/2005/8/layout/orgChart1"/>
    <dgm:cxn modelId="{01B4C8F5-B902-4932-AB8F-B9CE93E44ABA}" type="presParOf" srcId="{34A99B8E-F7EE-4121-BF0D-B8BEE703752F}" destId="{CB906525-9E70-421C-B4E8-E4583F9D3115}" srcOrd="0" destOrd="0" presId="urn:microsoft.com/office/officeart/2005/8/layout/orgChart1"/>
    <dgm:cxn modelId="{310143F4-852F-46DC-8DCD-084033DA40BE}" type="presParOf" srcId="{34A99B8E-F7EE-4121-BF0D-B8BEE703752F}" destId="{C0641A94-BF60-4693-9B91-840B30253E70}" srcOrd="1" destOrd="0" presId="urn:microsoft.com/office/officeart/2005/8/layout/orgChart1"/>
    <dgm:cxn modelId="{5085E0D6-A6C0-444E-93E6-6914DA2738D9}" type="presParOf" srcId="{16FA0400-464F-48AB-AC84-2FF3A3D0909A}" destId="{EA89E7B0-3199-464D-B53E-32DF26FA77AE}" srcOrd="1" destOrd="0" presId="urn:microsoft.com/office/officeart/2005/8/layout/orgChart1"/>
    <dgm:cxn modelId="{F469C168-4843-4CF8-9748-FE7F65C6EB61}" type="presParOf" srcId="{EA89E7B0-3199-464D-B53E-32DF26FA77AE}" destId="{FCF65BD9-0334-4941-83A6-23D0E19A38F0}" srcOrd="0" destOrd="0" presId="urn:microsoft.com/office/officeart/2005/8/layout/orgChart1"/>
    <dgm:cxn modelId="{528B80BE-E62F-4754-AA52-BD1814775A2F}" type="presParOf" srcId="{EA89E7B0-3199-464D-B53E-32DF26FA77AE}" destId="{0D566CC0-64A4-4E63-A6C9-DBE966835CFA}" srcOrd="1" destOrd="0" presId="urn:microsoft.com/office/officeart/2005/8/layout/orgChart1"/>
    <dgm:cxn modelId="{2D072168-69DD-425B-B1B2-4D7A08C6CDFB}" type="presParOf" srcId="{0D566CC0-64A4-4E63-A6C9-DBE966835CFA}" destId="{03CF24C0-5C01-4C5F-A5CE-53E318F6AAB2}" srcOrd="0" destOrd="0" presId="urn:microsoft.com/office/officeart/2005/8/layout/orgChart1"/>
    <dgm:cxn modelId="{F51343B6-0EB2-475E-95A3-5AAEB24F0A0B}" type="presParOf" srcId="{03CF24C0-5C01-4C5F-A5CE-53E318F6AAB2}" destId="{70164CAE-6935-475C-B49A-C0D3C946C095}" srcOrd="0" destOrd="0" presId="urn:microsoft.com/office/officeart/2005/8/layout/orgChart1"/>
    <dgm:cxn modelId="{E9C46339-3720-4342-B212-135B104440B0}" type="presParOf" srcId="{03CF24C0-5C01-4C5F-A5CE-53E318F6AAB2}" destId="{9CE92634-038E-4742-8636-05F0C74EC328}" srcOrd="1" destOrd="0" presId="urn:microsoft.com/office/officeart/2005/8/layout/orgChart1"/>
    <dgm:cxn modelId="{B42ECF17-9066-4400-8581-93AE6F4A892A}" type="presParOf" srcId="{0D566CC0-64A4-4E63-A6C9-DBE966835CFA}" destId="{47C72997-613D-4E8C-92F8-A56950B87D15}" srcOrd="1" destOrd="0" presId="urn:microsoft.com/office/officeart/2005/8/layout/orgChart1"/>
    <dgm:cxn modelId="{D5303595-5AA2-41E2-9D01-EB619FE66B42}" type="presParOf" srcId="{47C72997-613D-4E8C-92F8-A56950B87D15}" destId="{A30B991C-2AB9-42DF-98E0-1820D0A67C0A}" srcOrd="0" destOrd="0" presId="urn:microsoft.com/office/officeart/2005/8/layout/orgChart1"/>
    <dgm:cxn modelId="{FE9ACD9C-AC31-413B-98F2-9BD27E29CEB7}" type="presParOf" srcId="{47C72997-613D-4E8C-92F8-A56950B87D15}" destId="{8EBB6588-E0B0-458E-86BE-C05473192F32}" srcOrd="1" destOrd="0" presId="urn:microsoft.com/office/officeart/2005/8/layout/orgChart1"/>
    <dgm:cxn modelId="{A40D2279-0BE9-46C1-848A-A663BC0F69D5}" type="presParOf" srcId="{8EBB6588-E0B0-458E-86BE-C05473192F32}" destId="{CA1E41AE-E075-4235-AC2B-A5456EB2B556}" srcOrd="0" destOrd="0" presId="urn:microsoft.com/office/officeart/2005/8/layout/orgChart1"/>
    <dgm:cxn modelId="{27D1E97A-9DCB-4D2C-9DDE-F151394FAE55}" type="presParOf" srcId="{CA1E41AE-E075-4235-AC2B-A5456EB2B556}" destId="{D6081083-A096-4A21-BC2F-BAAFC81973DE}" srcOrd="0" destOrd="0" presId="urn:microsoft.com/office/officeart/2005/8/layout/orgChart1"/>
    <dgm:cxn modelId="{9DECACF0-6403-41DD-8E8E-38256FA419FF}" type="presParOf" srcId="{CA1E41AE-E075-4235-AC2B-A5456EB2B556}" destId="{6F3CDCE6-C12B-47D3-8AED-BFA3253B20F9}" srcOrd="1" destOrd="0" presId="urn:microsoft.com/office/officeart/2005/8/layout/orgChart1"/>
    <dgm:cxn modelId="{CE6AADB2-8C61-4AF0-A914-7100A4BDEA19}" type="presParOf" srcId="{8EBB6588-E0B0-458E-86BE-C05473192F32}" destId="{B16F1F08-8EA4-45C5-A66F-C9E961ED0607}" srcOrd="1" destOrd="0" presId="urn:microsoft.com/office/officeart/2005/8/layout/orgChart1"/>
    <dgm:cxn modelId="{0A25E96E-4440-42D9-A3F2-2DAA648569F1}" type="presParOf" srcId="{B16F1F08-8EA4-45C5-A66F-C9E961ED0607}" destId="{E0701333-358E-49B4-87E3-6039EA922A3E}" srcOrd="0" destOrd="0" presId="urn:microsoft.com/office/officeart/2005/8/layout/orgChart1"/>
    <dgm:cxn modelId="{6B75D7B4-A0E3-4B48-B0BF-1E06E86BD231}" type="presParOf" srcId="{B16F1F08-8EA4-45C5-A66F-C9E961ED0607}" destId="{C348EF64-48F7-459E-97DE-8446B9028082}" srcOrd="1" destOrd="0" presId="urn:microsoft.com/office/officeart/2005/8/layout/orgChart1"/>
    <dgm:cxn modelId="{B0F1CA6D-2A48-4C1F-A368-A3306FA708E2}" type="presParOf" srcId="{C348EF64-48F7-459E-97DE-8446B9028082}" destId="{9E9C0D93-91E7-4357-8885-E4B98701DE46}" srcOrd="0" destOrd="0" presId="urn:microsoft.com/office/officeart/2005/8/layout/orgChart1"/>
    <dgm:cxn modelId="{B2C18826-CD6C-4D7B-9B95-5C09A5A99F58}" type="presParOf" srcId="{9E9C0D93-91E7-4357-8885-E4B98701DE46}" destId="{D468B4C7-2C1E-4C1C-9B59-2E9DE7B33947}" srcOrd="0" destOrd="0" presId="urn:microsoft.com/office/officeart/2005/8/layout/orgChart1"/>
    <dgm:cxn modelId="{BF288093-AF32-4BA2-ACF5-FCF7FEDBEBF6}" type="presParOf" srcId="{9E9C0D93-91E7-4357-8885-E4B98701DE46}" destId="{09343834-5CFE-4EC4-9B88-BD6688594C75}" srcOrd="1" destOrd="0" presId="urn:microsoft.com/office/officeart/2005/8/layout/orgChart1"/>
    <dgm:cxn modelId="{96C0718D-07E2-4F28-8B6C-0C9809D37C67}" type="presParOf" srcId="{C348EF64-48F7-459E-97DE-8446B9028082}" destId="{3F97425C-5235-4B85-A3DA-0E75F1A0FA38}" srcOrd="1" destOrd="0" presId="urn:microsoft.com/office/officeart/2005/8/layout/orgChart1"/>
    <dgm:cxn modelId="{D7F49079-4EE1-414A-A6A1-80BCA33BAD43}" type="presParOf" srcId="{3F97425C-5235-4B85-A3DA-0E75F1A0FA38}" destId="{6ACE27C6-E142-4CBB-8F63-211ABABADF48}" srcOrd="0" destOrd="0" presId="urn:microsoft.com/office/officeart/2005/8/layout/orgChart1"/>
    <dgm:cxn modelId="{687E88E6-8F22-47C9-9DC6-CC93316C9283}" type="presParOf" srcId="{3F97425C-5235-4B85-A3DA-0E75F1A0FA38}" destId="{C500B4EF-6934-4129-A6C8-6DE309E617CE}" srcOrd="1" destOrd="0" presId="urn:microsoft.com/office/officeart/2005/8/layout/orgChart1"/>
    <dgm:cxn modelId="{3C2EAB5D-1A5C-4839-A364-662E34622711}" type="presParOf" srcId="{C500B4EF-6934-4129-A6C8-6DE309E617CE}" destId="{2BB6ADB8-5A64-47C7-91DB-CED19C9D8E69}" srcOrd="0" destOrd="0" presId="urn:microsoft.com/office/officeart/2005/8/layout/orgChart1"/>
    <dgm:cxn modelId="{E6802297-B6AC-433C-8705-8C28ED754297}" type="presParOf" srcId="{2BB6ADB8-5A64-47C7-91DB-CED19C9D8E69}" destId="{2C309EF5-8DE2-4E99-8554-028CDD68C969}" srcOrd="0" destOrd="0" presId="urn:microsoft.com/office/officeart/2005/8/layout/orgChart1"/>
    <dgm:cxn modelId="{DB355957-53C0-4BBB-9758-ED981690DA45}" type="presParOf" srcId="{2BB6ADB8-5A64-47C7-91DB-CED19C9D8E69}" destId="{B7062414-F5E8-4225-A1C6-A06AC6C09D6D}" srcOrd="1" destOrd="0" presId="urn:microsoft.com/office/officeart/2005/8/layout/orgChart1"/>
    <dgm:cxn modelId="{09E03C7F-119A-43FA-87B7-672E233101AC}" type="presParOf" srcId="{C500B4EF-6934-4129-A6C8-6DE309E617CE}" destId="{28692498-5F5F-43DE-81C8-7EB784D70155}" srcOrd="1" destOrd="0" presId="urn:microsoft.com/office/officeart/2005/8/layout/orgChart1"/>
    <dgm:cxn modelId="{8620385D-DC1A-45F0-A57D-98E7717DDD4E}" type="presParOf" srcId="{C500B4EF-6934-4129-A6C8-6DE309E617CE}" destId="{BF9CF694-2E6F-419B-8FF0-F090AF46D279}" srcOrd="2" destOrd="0" presId="urn:microsoft.com/office/officeart/2005/8/layout/orgChart1"/>
    <dgm:cxn modelId="{87E7B3E0-0334-4323-97D8-4ED87E0153E8}" type="presParOf" srcId="{3F97425C-5235-4B85-A3DA-0E75F1A0FA38}" destId="{E7B586D6-C7B6-4709-97AA-9B2E9187EF01}" srcOrd="2" destOrd="0" presId="urn:microsoft.com/office/officeart/2005/8/layout/orgChart1"/>
    <dgm:cxn modelId="{523A0F04-4A79-4E82-9D69-83F09E63C4E3}" type="presParOf" srcId="{3F97425C-5235-4B85-A3DA-0E75F1A0FA38}" destId="{1EE76D2A-839D-4112-9C8F-EC1278C642D3}" srcOrd="3" destOrd="0" presId="urn:microsoft.com/office/officeart/2005/8/layout/orgChart1"/>
    <dgm:cxn modelId="{BC2C00B8-D7A4-401C-B039-7E5E73B3A636}" type="presParOf" srcId="{1EE76D2A-839D-4112-9C8F-EC1278C642D3}" destId="{53FF1B9C-A5E4-4038-9FBC-D7BFD480A09D}" srcOrd="0" destOrd="0" presId="urn:microsoft.com/office/officeart/2005/8/layout/orgChart1"/>
    <dgm:cxn modelId="{2D78C725-FEAB-4FE5-97BD-7534C6BB2023}" type="presParOf" srcId="{53FF1B9C-A5E4-4038-9FBC-D7BFD480A09D}" destId="{61EE258E-0EC1-4A38-B51E-BE4A15F3706B}" srcOrd="0" destOrd="0" presId="urn:microsoft.com/office/officeart/2005/8/layout/orgChart1"/>
    <dgm:cxn modelId="{FE8FB04D-F256-45D5-AF1D-A8EDC896A1D2}" type="presParOf" srcId="{53FF1B9C-A5E4-4038-9FBC-D7BFD480A09D}" destId="{15AEF36E-BA0D-4622-A2D0-40F676729490}" srcOrd="1" destOrd="0" presId="urn:microsoft.com/office/officeart/2005/8/layout/orgChart1"/>
    <dgm:cxn modelId="{B93A9D16-B53E-47B0-9D5A-F8B424727E44}" type="presParOf" srcId="{1EE76D2A-839D-4112-9C8F-EC1278C642D3}" destId="{45A0FD59-0D74-4D3D-B050-A1E052526C39}" srcOrd="1" destOrd="0" presId="urn:microsoft.com/office/officeart/2005/8/layout/orgChart1"/>
    <dgm:cxn modelId="{7C87EE58-CAD7-44C7-B188-CA0C286BAB47}" type="presParOf" srcId="{1EE76D2A-839D-4112-9C8F-EC1278C642D3}" destId="{D9A18BDB-8121-4EA9-82F0-F808E9D3D95E}" srcOrd="2" destOrd="0" presId="urn:microsoft.com/office/officeart/2005/8/layout/orgChart1"/>
    <dgm:cxn modelId="{3F6DC364-8D6C-4A76-914D-7813602068E9}" type="presParOf" srcId="{C348EF64-48F7-459E-97DE-8446B9028082}" destId="{7B000815-A47A-498A-A628-3BEC50A1F9D4}" srcOrd="2" destOrd="0" presId="urn:microsoft.com/office/officeart/2005/8/layout/orgChart1"/>
    <dgm:cxn modelId="{EA4A8148-6A44-4AE7-85E4-FF6057A20458}" type="presParOf" srcId="{8EBB6588-E0B0-458E-86BE-C05473192F32}" destId="{C323D654-8CB1-401B-98E4-25A72737E5A9}" srcOrd="2" destOrd="0" presId="urn:microsoft.com/office/officeart/2005/8/layout/orgChart1"/>
    <dgm:cxn modelId="{B9CDE2AF-D613-4941-8E0E-EC59EEDB09A4}" type="presParOf" srcId="{0D566CC0-64A4-4E63-A6C9-DBE966835CFA}" destId="{5D9F7313-0C04-40A2-ADBE-06FCA7971C4A}" srcOrd="2" destOrd="0" presId="urn:microsoft.com/office/officeart/2005/8/layout/orgChart1"/>
    <dgm:cxn modelId="{2AAA96C0-FF58-4F70-B99F-F1DE24422B5A}" type="presParOf" srcId="{16FA0400-464F-48AB-AC84-2FF3A3D0909A}" destId="{DCCF12E8-A998-42A9-A676-C72ED3F37C0D}"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B586D6-C7B6-4709-97AA-9B2E9187EF01}">
      <dsp:nvSpPr>
        <dsp:cNvPr id="0" name=""/>
        <dsp:cNvSpPr/>
      </dsp:nvSpPr>
      <dsp:spPr>
        <a:xfrm>
          <a:off x="4519612" y="4139731"/>
          <a:ext cx="1367580" cy="330198"/>
        </a:xfrm>
        <a:custGeom>
          <a:avLst/>
          <a:gdLst/>
          <a:ahLst/>
          <a:cxnLst/>
          <a:rect l="0" t="0" r="0" b="0"/>
          <a:pathLst>
            <a:path>
              <a:moveTo>
                <a:pt x="0" y="0"/>
              </a:moveTo>
              <a:lnTo>
                <a:pt x="0" y="165099"/>
              </a:lnTo>
              <a:lnTo>
                <a:pt x="1367580" y="165099"/>
              </a:lnTo>
              <a:lnTo>
                <a:pt x="1367580" y="33019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CE27C6-E142-4CBB-8F63-211ABABADF48}">
      <dsp:nvSpPr>
        <dsp:cNvPr id="0" name=""/>
        <dsp:cNvSpPr/>
      </dsp:nvSpPr>
      <dsp:spPr>
        <a:xfrm>
          <a:off x="3074694" y="4139731"/>
          <a:ext cx="1444918" cy="330198"/>
        </a:xfrm>
        <a:custGeom>
          <a:avLst/>
          <a:gdLst/>
          <a:ahLst/>
          <a:cxnLst/>
          <a:rect l="0" t="0" r="0" b="0"/>
          <a:pathLst>
            <a:path>
              <a:moveTo>
                <a:pt x="1444918" y="0"/>
              </a:moveTo>
              <a:lnTo>
                <a:pt x="1444918" y="165099"/>
              </a:lnTo>
              <a:lnTo>
                <a:pt x="0" y="165099"/>
              </a:lnTo>
              <a:lnTo>
                <a:pt x="0" y="33019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701333-358E-49B4-87E3-6039EA922A3E}">
      <dsp:nvSpPr>
        <dsp:cNvPr id="0" name=""/>
        <dsp:cNvSpPr/>
      </dsp:nvSpPr>
      <dsp:spPr>
        <a:xfrm>
          <a:off x="4473892" y="3023344"/>
          <a:ext cx="91440" cy="330198"/>
        </a:xfrm>
        <a:custGeom>
          <a:avLst/>
          <a:gdLst/>
          <a:ahLst/>
          <a:cxnLst/>
          <a:rect l="0" t="0" r="0" b="0"/>
          <a:pathLst>
            <a:path>
              <a:moveTo>
                <a:pt x="45720" y="0"/>
              </a:moveTo>
              <a:lnTo>
                <a:pt x="45720" y="33019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0B991C-2AB9-42DF-98E0-1820D0A67C0A}">
      <dsp:nvSpPr>
        <dsp:cNvPr id="0" name=""/>
        <dsp:cNvSpPr/>
      </dsp:nvSpPr>
      <dsp:spPr>
        <a:xfrm>
          <a:off x="4473892" y="1906958"/>
          <a:ext cx="91440" cy="330198"/>
        </a:xfrm>
        <a:custGeom>
          <a:avLst/>
          <a:gdLst/>
          <a:ahLst/>
          <a:cxnLst/>
          <a:rect l="0" t="0" r="0" b="0"/>
          <a:pathLst>
            <a:path>
              <a:moveTo>
                <a:pt x="45720" y="0"/>
              </a:moveTo>
              <a:lnTo>
                <a:pt x="45720" y="33019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F65BD9-0334-4941-83A6-23D0E19A38F0}">
      <dsp:nvSpPr>
        <dsp:cNvPr id="0" name=""/>
        <dsp:cNvSpPr/>
      </dsp:nvSpPr>
      <dsp:spPr>
        <a:xfrm>
          <a:off x="4473892" y="790572"/>
          <a:ext cx="91440" cy="330198"/>
        </a:xfrm>
        <a:custGeom>
          <a:avLst/>
          <a:gdLst/>
          <a:ahLst/>
          <a:cxnLst/>
          <a:rect l="0" t="0" r="0" b="0"/>
          <a:pathLst>
            <a:path>
              <a:moveTo>
                <a:pt x="45720" y="0"/>
              </a:moveTo>
              <a:lnTo>
                <a:pt x="45720" y="33019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906525-9E70-421C-B4E8-E4583F9D3115}">
      <dsp:nvSpPr>
        <dsp:cNvPr id="0" name=""/>
        <dsp:cNvSpPr/>
      </dsp:nvSpPr>
      <dsp:spPr>
        <a:xfrm>
          <a:off x="2870183" y="4385"/>
          <a:ext cx="3298858" cy="78618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800" b="0" i="0" u="sng" strike="noStrike" kern="1200" cap="none" normalizeH="0" baseline="0" dirty="0" smtClean="0">
              <a:ln>
                <a:noFill/>
              </a:ln>
              <a:solidFill>
                <a:schemeClr val="accent1">
                  <a:lumMod val="10000"/>
                </a:schemeClr>
              </a:solidFill>
              <a:effectLst/>
              <a:latin typeface="Arial" charset="0"/>
              <a:cs typeface="Arial" charset="0"/>
            </a:rPr>
            <a:t>Παρατήρηση</a:t>
          </a:r>
          <a:r>
            <a:rPr kumimoji="0" lang="el-GR" sz="2800" b="0" i="0" u="sng" strike="noStrike" kern="1200" cap="none" normalizeH="0" baseline="0" dirty="0" smtClean="0">
              <a:ln>
                <a:noFill/>
              </a:ln>
              <a:solidFill>
                <a:schemeClr val="tx1"/>
              </a:solidFill>
              <a:effectLst/>
              <a:latin typeface="Arial" charset="0"/>
              <a:cs typeface="Arial" charset="0"/>
            </a:rPr>
            <a:t> </a:t>
          </a:r>
        </a:p>
      </dsp:txBody>
      <dsp:txXfrm>
        <a:off x="2870183" y="4385"/>
        <a:ext cx="3298858" cy="786187"/>
      </dsp:txXfrm>
    </dsp:sp>
    <dsp:sp modelId="{70164CAE-6935-475C-B49A-C0D3C946C095}">
      <dsp:nvSpPr>
        <dsp:cNvPr id="0" name=""/>
        <dsp:cNvSpPr/>
      </dsp:nvSpPr>
      <dsp:spPr>
        <a:xfrm>
          <a:off x="2875317" y="1120771"/>
          <a:ext cx="3288590" cy="78618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400" b="0" i="0" u="none" strike="noStrike" kern="1200" cap="none" normalizeH="0" baseline="0" dirty="0" smtClean="0">
              <a:ln>
                <a:noFill/>
              </a:ln>
              <a:solidFill>
                <a:schemeClr val="accent1">
                  <a:lumMod val="10000"/>
                </a:schemeClr>
              </a:solidFill>
              <a:effectLst/>
              <a:latin typeface="Arial" charset="0"/>
              <a:cs typeface="Arial" charset="0"/>
            </a:rPr>
            <a:t>Ταξινόμηση</a:t>
          </a:r>
          <a:r>
            <a:rPr kumimoji="0" lang="el-GR" sz="2000" b="0" i="0" u="none" strike="noStrike" kern="1200" cap="none" normalizeH="0" baseline="0" dirty="0" smtClean="0">
              <a:ln>
                <a:noFill/>
              </a:ln>
              <a:solidFill>
                <a:schemeClr val="accent1">
                  <a:lumMod val="10000"/>
                </a:schemeClr>
              </a:solidFill>
              <a:effectLst/>
              <a:latin typeface="Arial" charset="0"/>
              <a:cs typeface="Arial" charset="0"/>
            </a:rPr>
            <a:t> παρατηρήσεων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kern="1200" cap="none" normalizeH="0" baseline="0" dirty="0" smtClean="0">
            <a:ln>
              <a:noFill/>
            </a:ln>
            <a:solidFill>
              <a:schemeClr val="accent1">
                <a:lumMod val="10000"/>
              </a:schemeClr>
            </a:solidFill>
            <a:effectLst/>
            <a:latin typeface="Arial" charset="0"/>
            <a:cs typeface="Arial" charset="0"/>
          </a:endParaRPr>
        </a:p>
      </dsp:txBody>
      <dsp:txXfrm>
        <a:off x="2875317" y="1120771"/>
        <a:ext cx="3288590" cy="786187"/>
      </dsp:txXfrm>
    </dsp:sp>
    <dsp:sp modelId="{D6081083-A096-4A21-BC2F-BAAFC81973DE}">
      <dsp:nvSpPr>
        <dsp:cNvPr id="0" name=""/>
        <dsp:cNvSpPr/>
      </dsp:nvSpPr>
      <dsp:spPr>
        <a:xfrm>
          <a:off x="2875317" y="2237157"/>
          <a:ext cx="3288590" cy="78618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kern="1200" cap="none" normalizeH="0" baseline="0" dirty="0" smtClean="0">
              <a:ln>
                <a:noFill/>
              </a:ln>
              <a:solidFill>
                <a:schemeClr val="accent1">
                  <a:lumMod val="10000"/>
                </a:schemeClr>
              </a:solidFill>
              <a:effectLst/>
              <a:latin typeface="Arial" charset="0"/>
              <a:cs typeface="Arial" charset="0"/>
            </a:rPr>
            <a:t>Διατύπωση </a:t>
          </a:r>
          <a:r>
            <a:rPr kumimoji="0" lang="el-GR" sz="2400" b="0" i="0" u="none" strike="noStrike" kern="1200" cap="none" normalizeH="0" baseline="0" dirty="0" smtClean="0">
              <a:ln>
                <a:noFill/>
              </a:ln>
              <a:solidFill>
                <a:schemeClr val="accent1">
                  <a:lumMod val="10000"/>
                </a:schemeClr>
              </a:solidFill>
              <a:effectLst/>
              <a:latin typeface="Arial" charset="0"/>
              <a:cs typeface="Arial" charset="0"/>
            </a:rPr>
            <a:t>υπόθεσης</a:t>
          </a:r>
          <a:r>
            <a:rPr kumimoji="0" lang="el-GR" sz="2000" b="0" i="0" u="none" strike="noStrike" kern="1200" cap="none" normalizeH="0" baseline="0" dirty="0" smtClean="0">
              <a:ln>
                <a:noFill/>
              </a:ln>
              <a:solidFill>
                <a:schemeClr val="accent1">
                  <a:lumMod val="10000"/>
                </a:schemeClr>
              </a:solidFill>
              <a:effectLst/>
              <a:latin typeface="Arial" charset="0"/>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kern="1200" cap="none" normalizeH="0" baseline="0" dirty="0" smtClean="0">
            <a:ln>
              <a:noFill/>
            </a:ln>
            <a:solidFill>
              <a:schemeClr val="accent1">
                <a:lumMod val="10000"/>
              </a:schemeClr>
            </a:solidFill>
            <a:effectLst/>
            <a:latin typeface="Arial" charset="0"/>
            <a:cs typeface="Arial" charset="0"/>
          </a:endParaRPr>
        </a:p>
      </dsp:txBody>
      <dsp:txXfrm>
        <a:off x="2875317" y="2237157"/>
        <a:ext cx="3288590" cy="786187"/>
      </dsp:txXfrm>
    </dsp:sp>
    <dsp:sp modelId="{D468B4C7-2C1E-4C1C-9B59-2E9DE7B33947}">
      <dsp:nvSpPr>
        <dsp:cNvPr id="0" name=""/>
        <dsp:cNvSpPr/>
      </dsp:nvSpPr>
      <dsp:spPr>
        <a:xfrm>
          <a:off x="2798019" y="3353543"/>
          <a:ext cx="3443186" cy="78618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400" b="1" i="0" u="sng" strike="noStrike" kern="1200" cap="none" normalizeH="0" baseline="0" dirty="0" smtClean="0">
              <a:ln>
                <a:noFill/>
              </a:ln>
              <a:solidFill>
                <a:schemeClr val="tx1"/>
              </a:solidFill>
              <a:effectLst/>
              <a:latin typeface="Arial" charset="0"/>
              <a:cs typeface="Arial" charset="0"/>
            </a:rPr>
            <a:t>ΠΕΙΡΑΜΑ</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200" b="0" i="0" u="none" strike="noStrike" kern="1200" cap="none" normalizeH="0" baseline="0" dirty="0" smtClean="0">
            <a:ln>
              <a:noFill/>
            </a:ln>
            <a:solidFill>
              <a:schemeClr val="tx1"/>
            </a:solidFill>
            <a:effectLst/>
            <a:latin typeface="Arial" charset="0"/>
            <a:cs typeface="Arial" charset="0"/>
          </a:endParaRPr>
        </a:p>
      </dsp:txBody>
      <dsp:txXfrm>
        <a:off x="2798019" y="3353543"/>
        <a:ext cx="3443186" cy="786187"/>
      </dsp:txXfrm>
    </dsp:sp>
    <dsp:sp modelId="{2C309EF5-8DE2-4E99-8554-028CDD68C969}">
      <dsp:nvSpPr>
        <dsp:cNvPr id="0" name=""/>
        <dsp:cNvSpPr/>
      </dsp:nvSpPr>
      <dsp:spPr>
        <a:xfrm>
          <a:off x="1872212" y="4469929"/>
          <a:ext cx="2404963" cy="10261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kern="1200" cap="none" normalizeH="0" baseline="0" dirty="0" smtClean="0">
              <a:ln>
                <a:noFill/>
              </a:ln>
              <a:solidFill>
                <a:schemeClr val="accent1">
                  <a:lumMod val="10000"/>
                </a:schemeClr>
              </a:solidFill>
              <a:effectLst/>
              <a:latin typeface="Arial" charset="0"/>
              <a:cs typeface="Arial" charset="0"/>
            </a:rPr>
            <a:t>Επαλήθευση υπόθεσης,</a:t>
          </a:r>
          <a:br>
            <a:rPr kumimoji="0" lang="el-GR" sz="2000" b="0" i="0" u="none" strike="noStrike" kern="1200" cap="none" normalizeH="0" baseline="0" dirty="0" smtClean="0">
              <a:ln>
                <a:noFill/>
              </a:ln>
              <a:solidFill>
                <a:schemeClr val="accent1">
                  <a:lumMod val="10000"/>
                </a:schemeClr>
              </a:solidFill>
              <a:effectLst/>
              <a:latin typeface="Arial" charset="0"/>
              <a:cs typeface="Arial" charset="0"/>
            </a:rPr>
          </a:br>
          <a:r>
            <a:rPr kumimoji="0" lang="el-GR" sz="2000" b="0" i="0" u="none" strike="noStrike" kern="1200" cap="none" normalizeH="0" baseline="0" dirty="0" smtClean="0">
              <a:ln>
                <a:noFill/>
              </a:ln>
              <a:solidFill>
                <a:schemeClr val="accent1">
                  <a:lumMod val="10000"/>
                </a:schemeClr>
              </a:solidFill>
              <a:effectLst/>
              <a:latin typeface="Arial" charset="0"/>
              <a:cs typeface="Arial" charset="0"/>
            </a:rPr>
            <a:t>γενίκευσή της</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l-GR" sz="1100" b="0" i="0" u="none" strike="noStrike" kern="1200" cap="none" normalizeH="0" baseline="0" dirty="0" smtClean="0">
            <a:ln>
              <a:noFill/>
            </a:ln>
            <a:solidFill>
              <a:schemeClr val="accent1">
                <a:lumMod val="10000"/>
              </a:schemeClr>
            </a:solidFill>
            <a:effectLst/>
            <a:latin typeface="Arial" charset="0"/>
            <a:cs typeface="Arial" charset="0"/>
          </a:endParaRPr>
        </a:p>
      </dsp:txBody>
      <dsp:txXfrm>
        <a:off x="1872212" y="4469929"/>
        <a:ext cx="2404963" cy="1026124"/>
      </dsp:txXfrm>
    </dsp:sp>
    <dsp:sp modelId="{61EE258E-0EC1-4A38-B51E-BE4A15F3706B}">
      <dsp:nvSpPr>
        <dsp:cNvPr id="0" name=""/>
        <dsp:cNvSpPr/>
      </dsp:nvSpPr>
      <dsp:spPr>
        <a:xfrm>
          <a:off x="4607374" y="4469929"/>
          <a:ext cx="2559637" cy="101568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200" b="0" i="0" u="none" strike="noStrike" kern="1200" cap="none" normalizeH="0" baseline="0" dirty="0" smtClean="0">
              <a:ln>
                <a:noFill/>
              </a:ln>
              <a:solidFill>
                <a:schemeClr val="accent1">
                  <a:lumMod val="10000"/>
                </a:schemeClr>
              </a:solidFill>
              <a:effectLst/>
              <a:latin typeface="Arial" charset="0"/>
              <a:cs typeface="Arial" charset="0"/>
            </a:rPr>
            <a:t>Διάψευση υπόθεσης,</a:t>
          </a:r>
          <a:br>
            <a:rPr kumimoji="0" lang="el-GR" sz="2200" b="0" i="0" u="none" strike="noStrike" kern="1200" cap="none" normalizeH="0" baseline="0" dirty="0" smtClean="0">
              <a:ln>
                <a:noFill/>
              </a:ln>
              <a:solidFill>
                <a:schemeClr val="accent1">
                  <a:lumMod val="10000"/>
                </a:schemeClr>
              </a:solidFill>
              <a:effectLst/>
              <a:latin typeface="Arial" charset="0"/>
              <a:cs typeface="Arial" charset="0"/>
            </a:rPr>
          </a:br>
          <a:r>
            <a:rPr kumimoji="0" lang="el-GR" sz="2200" b="0" i="0" u="none" strike="noStrike" kern="1200" cap="none" normalizeH="0" baseline="0" dirty="0" smtClean="0">
              <a:ln>
                <a:noFill/>
              </a:ln>
              <a:solidFill>
                <a:schemeClr val="accent1">
                  <a:lumMod val="10000"/>
                </a:schemeClr>
              </a:solidFill>
              <a:effectLst/>
              <a:latin typeface="Arial" charset="0"/>
              <a:cs typeface="Arial" charset="0"/>
            </a:rPr>
            <a:t>αναθεώρησή της</a:t>
          </a:r>
        </a:p>
      </dsp:txBody>
      <dsp:txXfrm>
        <a:off x="4607374" y="4469929"/>
        <a:ext cx="2559637" cy="101568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E24508-1915-46C1-9D05-BCEE9427DD50}" type="datetimeFigureOut">
              <a:rPr lang="el-GR" smtClean="0"/>
              <a:t>16/1/2013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24F211-AD70-49E8-A669-BF1DA338492C}" type="slidenum">
              <a:rPr lang="el-GR" smtClean="0"/>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182FE1-079E-4CB2-967A-D72EB77FF0D3}" type="slidenum">
              <a:rPr lang="el-GR"/>
              <a:pPr/>
              <a:t>2</a:t>
            </a:fld>
            <a:endParaRPr lang="el-GR"/>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001ABC-EC61-402A-ABDA-CEA66716B963}" type="slidenum">
              <a:rPr lang="el-GR"/>
              <a:pPr/>
              <a:t>3</a:t>
            </a:fld>
            <a:endParaRPr lang="el-G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4E3FD-0EFE-4FE4-972B-F675EECB416D}" type="slidenum">
              <a:rPr lang="el-GR"/>
              <a:pPr/>
              <a:t>4</a:t>
            </a:fld>
            <a:endParaRPr lang="el-G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31746" name="Rectangle 2"/>
          <p:cNvSpPr>
            <a:spLocks noGrp="1" noChangeArrowheads="1"/>
          </p:cNvSpPr>
          <p:nvPr>
            <p:ph type="ctrTitle" sz="quarter"/>
          </p:nvPr>
        </p:nvSpPr>
        <p:spPr>
          <a:xfrm>
            <a:off x="685800" y="1676400"/>
            <a:ext cx="7772400" cy="1828800"/>
          </a:xfrm>
        </p:spPr>
        <p:txBody>
          <a:bodyPr/>
          <a:lstStyle>
            <a:lvl1pPr>
              <a:defRPr/>
            </a:lvl1pPr>
          </a:lstStyle>
          <a:p>
            <a:r>
              <a:rPr lang="el-GR"/>
              <a:t>Κάντε κλικ για επεξεργασία του τίτλου</a:t>
            </a:r>
          </a:p>
        </p:txBody>
      </p:sp>
      <p:sp>
        <p:nvSpPr>
          <p:cNvPr id="317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l-GR"/>
              <a:t>Κάντε κλικ για να επεξεργαστείτε τον υπότιτλο του υποδείγματος</a:t>
            </a: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pPr>
              <a:defRPr/>
            </a:pPr>
            <a:fld id="{6079CAF9-6EA8-4C3E-8E7D-AA2AD292931D}" type="slidenum">
              <a:rPr lang="el-GR"/>
              <a:pPr>
                <a:defRP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pPr>
              <a:defRPr/>
            </a:pPr>
            <a:fld id="{3288352D-2E5C-49F6-B1CC-036B3B1F3105}"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381000"/>
            <a:ext cx="2057400" cy="5715000"/>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381000"/>
            <a:ext cx="6019800" cy="5715000"/>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pPr>
              <a:defRPr/>
            </a:pPr>
            <a:fld id="{E5A551D5-512E-4314-8CF4-8B2D8BBEF08A}" type="slidenum">
              <a:rPr lang="el-GR"/>
              <a:pPr>
                <a:defRPr/>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Αντικείμενο">
    <p:spTree>
      <p:nvGrpSpPr>
        <p:cNvPr id="1" name=""/>
        <p:cNvGrpSpPr/>
        <p:nvPr/>
      </p:nvGrpSpPr>
      <p:grpSpPr>
        <a:xfrm>
          <a:off x="0" y="0"/>
          <a:ext cx="0" cy="0"/>
          <a:chOff x="0" y="0"/>
          <a:chExt cx="0" cy="0"/>
        </a:xfrm>
      </p:grpSpPr>
      <p:sp>
        <p:nvSpPr>
          <p:cNvPr id="2" name="1 - Θέση περιεχομένου"/>
          <p:cNvSpPr>
            <a:spLocks noGrp="1"/>
          </p:cNvSpPr>
          <p:nvPr>
            <p:ph/>
          </p:nvPr>
        </p:nvSpPr>
        <p:spPr>
          <a:xfrm>
            <a:off x="457200" y="381000"/>
            <a:ext cx="8229600" cy="5715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l-GR"/>
          </a:p>
        </p:txBody>
      </p:sp>
      <p:sp>
        <p:nvSpPr>
          <p:cNvPr id="5" name="Rectangle 6"/>
          <p:cNvSpPr>
            <a:spLocks noGrp="1" noChangeArrowheads="1"/>
          </p:cNvSpPr>
          <p:nvPr>
            <p:ph type="sldNum" sz="quarter" idx="12"/>
          </p:nvPr>
        </p:nvSpPr>
        <p:spPr>
          <a:ln/>
        </p:spPr>
        <p:txBody>
          <a:bodyPr/>
          <a:lstStyle>
            <a:lvl1pPr>
              <a:defRPr/>
            </a:lvl1pPr>
          </a:lstStyle>
          <a:p>
            <a:pPr>
              <a:defRPr/>
            </a:pPr>
            <a:fld id="{0B04C6F0-B644-491F-8214-481B375B69F1}" type="slidenum">
              <a:rPr lang="el-GR"/>
              <a:pPr>
                <a:defRPr/>
              </a:pPr>
              <a:t>‹#›</a:t>
            </a:fld>
            <a:endParaRPr lang="el-G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Τίτλος και 4 Αντικείμενα">
    <p:spTree>
      <p:nvGrpSpPr>
        <p:cNvPr id="1" name=""/>
        <p:cNvGrpSpPr/>
        <p:nvPr/>
      </p:nvGrpSpPr>
      <p:grpSpPr>
        <a:xfrm>
          <a:off x="0" y="0"/>
          <a:ext cx="0" cy="0"/>
          <a:chOff x="0" y="0"/>
          <a:chExt cx="0" cy="0"/>
        </a:xfrm>
      </p:grpSpPr>
      <p:sp>
        <p:nvSpPr>
          <p:cNvPr id="2" name="1 - Τίτλος"/>
          <p:cNvSpPr>
            <a:spLocks noGrp="1"/>
          </p:cNvSpPr>
          <p:nvPr>
            <p:ph type="title" sz="quarter"/>
          </p:nvPr>
        </p:nvSpPr>
        <p:spPr>
          <a:xfrm>
            <a:off x="457200" y="381000"/>
            <a:ext cx="8229600" cy="13716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quarter" idx="1"/>
          </p:nvPr>
        </p:nvSpPr>
        <p:spPr>
          <a:xfrm>
            <a:off x="457200" y="1981200"/>
            <a:ext cx="4038600" cy="19812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48200" y="1981200"/>
            <a:ext cx="4038600" cy="19812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457200" y="4114800"/>
            <a:ext cx="4038600" cy="19812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περιεχομένου"/>
          <p:cNvSpPr>
            <a:spLocks noGrp="1"/>
          </p:cNvSpPr>
          <p:nvPr>
            <p:ph sz="quarter" idx="4"/>
          </p:nvPr>
        </p:nvSpPr>
        <p:spPr>
          <a:xfrm>
            <a:off x="4648200" y="4114800"/>
            <a:ext cx="4038600" cy="19812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l-GR"/>
          </a:p>
        </p:txBody>
      </p:sp>
      <p:sp>
        <p:nvSpPr>
          <p:cNvPr id="9" name="Rectangle 6"/>
          <p:cNvSpPr>
            <a:spLocks noGrp="1" noChangeArrowheads="1"/>
          </p:cNvSpPr>
          <p:nvPr>
            <p:ph type="sldNum" sz="quarter" idx="12"/>
          </p:nvPr>
        </p:nvSpPr>
        <p:spPr>
          <a:ln/>
        </p:spPr>
        <p:txBody>
          <a:bodyPr/>
          <a:lstStyle>
            <a:lvl1pPr>
              <a:defRPr/>
            </a:lvl1pPr>
          </a:lstStyle>
          <a:p>
            <a:pPr>
              <a:defRPr/>
            </a:pPr>
            <a:fld id="{BB6FCF8C-AB79-48FC-8633-CEAF5D569F81}" type="slidenum">
              <a:rPr lang="el-GR"/>
              <a:pPr>
                <a:defRPr/>
              </a:pPr>
              <a:t>‹#›</a:t>
            </a:fld>
            <a:endParaRPr lang="el-G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Τίτλος, Κείμενο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457200" y="1600200"/>
            <a:ext cx="4038600" cy="4525963"/>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a:xfrm>
            <a:off x="457200" y="6245225"/>
            <a:ext cx="2133600" cy="476250"/>
          </a:xfrm>
        </p:spPr>
        <p:txBody>
          <a:bodyPr/>
          <a:lstStyle>
            <a:lvl1pPr>
              <a:defRPr/>
            </a:lvl1pPr>
          </a:lstStyle>
          <a:p>
            <a:endParaRPr lang="el-GR"/>
          </a:p>
        </p:txBody>
      </p:sp>
      <p:sp>
        <p:nvSpPr>
          <p:cNvPr id="6" name="5 - Θέση υποσέλιδου"/>
          <p:cNvSpPr>
            <a:spLocks noGrp="1"/>
          </p:cNvSpPr>
          <p:nvPr>
            <p:ph type="ftr" sz="quarter" idx="11"/>
          </p:nvPr>
        </p:nvSpPr>
        <p:spPr>
          <a:xfrm>
            <a:off x="3124200" y="6245225"/>
            <a:ext cx="2895600" cy="476250"/>
          </a:xfrm>
        </p:spPr>
        <p:txBody>
          <a:bodyPr/>
          <a:lstStyle>
            <a:lvl1pPr>
              <a:defRPr/>
            </a:lvl1pPr>
          </a:lstStyle>
          <a:p>
            <a:endParaRPr lang="el-GR"/>
          </a:p>
        </p:txBody>
      </p:sp>
      <p:sp>
        <p:nvSpPr>
          <p:cNvPr id="7" name="6 - Θέση αριθμού διαφάνειας"/>
          <p:cNvSpPr>
            <a:spLocks noGrp="1"/>
          </p:cNvSpPr>
          <p:nvPr>
            <p:ph type="sldNum" sz="quarter" idx="12"/>
          </p:nvPr>
        </p:nvSpPr>
        <p:spPr>
          <a:xfrm>
            <a:off x="6553200" y="6245225"/>
            <a:ext cx="2133600" cy="476250"/>
          </a:xfrm>
        </p:spPr>
        <p:txBody>
          <a:bodyPr/>
          <a:lstStyle>
            <a:lvl1pPr>
              <a:defRPr/>
            </a:lvl1pPr>
          </a:lstStyle>
          <a:p>
            <a:fld id="{13101A33-A399-40ED-B084-B99BE8BD9A5B}" type="slidenum">
              <a:rPr lang="el-G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pPr>
              <a:defRPr/>
            </a:pPr>
            <a:fld id="{59419E62-CF36-43A0-8D2B-2754CE5328EB}"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
        <p:nvSpPr>
          <p:cNvPr id="4" name="Rectangle 4"/>
          <p:cNvSpPr>
            <a:spLocks noGrp="1" noChangeArrowheads="1"/>
          </p:cNvSpPr>
          <p:nvPr>
            <p:ph type="dt" sz="half" idx="10"/>
          </p:nvPr>
        </p:nvSpPr>
        <p:spPr>
          <a:ln/>
        </p:spPr>
        <p:txBody>
          <a:bodyPr/>
          <a:lstStyle>
            <a:lvl1pPr>
              <a:defRPr/>
            </a:lvl1pPr>
          </a:lstStyle>
          <a:p>
            <a:pPr>
              <a:defRPr/>
            </a:pPr>
            <a:endParaRPr lang="el-GR"/>
          </a:p>
        </p:txBody>
      </p:sp>
      <p:sp>
        <p:nvSpPr>
          <p:cNvPr id="5" name="Rectangle 5"/>
          <p:cNvSpPr>
            <a:spLocks noGrp="1" noChangeArrowheads="1"/>
          </p:cNvSpPr>
          <p:nvPr>
            <p:ph type="ftr" sz="quarter" idx="11"/>
          </p:nvPr>
        </p:nvSpPr>
        <p:spPr>
          <a:ln/>
        </p:spPr>
        <p:txBody>
          <a:bodyPr/>
          <a:lstStyle>
            <a:lvl1pPr>
              <a:defRPr/>
            </a:lvl1pPr>
          </a:lstStyle>
          <a:p>
            <a:pPr>
              <a:defRPr/>
            </a:pPr>
            <a:endParaRPr lang="el-GR"/>
          </a:p>
        </p:txBody>
      </p:sp>
      <p:sp>
        <p:nvSpPr>
          <p:cNvPr id="6" name="Rectangle 6"/>
          <p:cNvSpPr>
            <a:spLocks noGrp="1" noChangeArrowheads="1"/>
          </p:cNvSpPr>
          <p:nvPr>
            <p:ph type="sldNum" sz="quarter" idx="12"/>
          </p:nvPr>
        </p:nvSpPr>
        <p:spPr>
          <a:ln/>
        </p:spPr>
        <p:txBody>
          <a:bodyPr/>
          <a:lstStyle>
            <a:lvl1pPr>
              <a:defRPr/>
            </a:lvl1pPr>
          </a:lstStyle>
          <a:p>
            <a:pPr>
              <a:defRPr/>
            </a:pPr>
            <a:fld id="{4AF6B250-50FC-4B0E-8D52-C051BF6BA1F2}"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pPr>
              <a:defRPr/>
            </a:pPr>
            <a:fld id="{9F6AD2E0-A754-4EF3-9A9A-73FF24224C2C}"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el-GR"/>
          </a:p>
        </p:txBody>
      </p:sp>
      <p:sp>
        <p:nvSpPr>
          <p:cNvPr id="8" name="Rectangle 5"/>
          <p:cNvSpPr>
            <a:spLocks noGrp="1" noChangeArrowheads="1"/>
          </p:cNvSpPr>
          <p:nvPr>
            <p:ph type="ftr" sz="quarter" idx="11"/>
          </p:nvPr>
        </p:nvSpPr>
        <p:spPr>
          <a:ln/>
        </p:spPr>
        <p:txBody>
          <a:bodyPr/>
          <a:lstStyle>
            <a:lvl1pPr>
              <a:defRPr/>
            </a:lvl1pPr>
          </a:lstStyle>
          <a:p>
            <a:pPr>
              <a:defRPr/>
            </a:pPr>
            <a:endParaRPr lang="el-GR"/>
          </a:p>
        </p:txBody>
      </p:sp>
      <p:sp>
        <p:nvSpPr>
          <p:cNvPr id="9" name="Rectangle 6"/>
          <p:cNvSpPr>
            <a:spLocks noGrp="1" noChangeArrowheads="1"/>
          </p:cNvSpPr>
          <p:nvPr>
            <p:ph type="sldNum" sz="quarter" idx="12"/>
          </p:nvPr>
        </p:nvSpPr>
        <p:spPr>
          <a:ln/>
        </p:spPr>
        <p:txBody>
          <a:bodyPr/>
          <a:lstStyle>
            <a:lvl1pPr>
              <a:defRPr/>
            </a:lvl1pPr>
          </a:lstStyle>
          <a:p>
            <a:pPr>
              <a:defRPr/>
            </a:pPr>
            <a:fld id="{CBCB141F-BDA1-4133-89EF-D72C4A6EA531}"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el-GR"/>
          </a:p>
        </p:txBody>
      </p:sp>
      <p:sp>
        <p:nvSpPr>
          <p:cNvPr id="4" name="Rectangle 5"/>
          <p:cNvSpPr>
            <a:spLocks noGrp="1" noChangeArrowheads="1"/>
          </p:cNvSpPr>
          <p:nvPr>
            <p:ph type="ftr" sz="quarter" idx="11"/>
          </p:nvPr>
        </p:nvSpPr>
        <p:spPr>
          <a:ln/>
        </p:spPr>
        <p:txBody>
          <a:bodyPr/>
          <a:lstStyle>
            <a:lvl1pPr>
              <a:defRPr/>
            </a:lvl1pPr>
          </a:lstStyle>
          <a:p>
            <a:pPr>
              <a:defRPr/>
            </a:pPr>
            <a:endParaRPr lang="el-GR"/>
          </a:p>
        </p:txBody>
      </p:sp>
      <p:sp>
        <p:nvSpPr>
          <p:cNvPr id="5" name="Rectangle 6"/>
          <p:cNvSpPr>
            <a:spLocks noGrp="1" noChangeArrowheads="1"/>
          </p:cNvSpPr>
          <p:nvPr>
            <p:ph type="sldNum" sz="quarter" idx="12"/>
          </p:nvPr>
        </p:nvSpPr>
        <p:spPr>
          <a:ln/>
        </p:spPr>
        <p:txBody>
          <a:bodyPr/>
          <a:lstStyle>
            <a:lvl1pPr>
              <a:defRPr/>
            </a:lvl1pPr>
          </a:lstStyle>
          <a:p>
            <a:pPr>
              <a:defRPr/>
            </a:pPr>
            <a:fld id="{5AEE5717-D6ED-44FC-B525-F27A816BDEBF}"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l-GR"/>
          </a:p>
        </p:txBody>
      </p:sp>
      <p:sp>
        <p:nvSpPr>
          <p:cNvPr id="3" name="Rectangle 5"/>
          <p:cNvSpPr>
            <a:spLocks noGrp="1" noChangeArrowheads="1"/>
          </p:cNvSpPr>
          <p:nvPr>
            <p:ph type="ftr" sz="quarter" idx="11"/>
          </p:nvPr>
        </p:nvSpPr>
        <p:spPr>
          <a:ln/>
        </p:spPr>
        <p:txBody>
          <a:bodyPr/>
          <a:lstStyle>
            <a:lvl1pPr>
              <a:defRPr/>
            </a:lvl1pPr>
          </a:lstStyle>
          <a:p>
            <a:pPr>
              <a:defRPr/>
            </a:pPr>
            <a:endParaRPr lang="el-GR"/>
          </a:p>
        </p:txBody>
      </p:sp>
      <p:sp>
        <p:nvSpPr>
          <p:cNvPr id="4" name="Rectangle 6"/>
          <p:cNvSpPr>
            <a:spLocks noGrp="1" noChangeArrowheads="1"/>
          </p:cNvSpPr>
          <p:nvPr>
            <p:ph type="sldNum" sz="quarter" idx="12"/>
          </p:nvPr>
        </p:nvSpPr>
        <p:spPr>
          <a:ln/>
        </p:spPr>
        <p:txBody>
          <a:bodyPr/>
          <a:lstStyle>
            <a:lvl1pPr>
              <a:defRPr/>
            </a:lvl1pPr>
          </a:lstStyle>
          <a:p>
            <a:pPr>
              <a:defRPr/>
            </a:pPr>
            <a:fld id="{69BBF3D5-B4F6-40AC-A859-E198AF3499B8}"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pPr>
              <a:defRPr/>
            </a:pPr>
            <a:fld id="{DDBC4D08-5CA0-4F94-AE96-D6017CA27EAF}"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Rectangle 4"/>
          <p:cNvSpPr>
            <a:spLocks noGrp="1" noChangeArrowheads="1"/>
          </p:cNvSpPr>
          <p:nvPr>
            <p:ph type="dt" sz="half" idx="10"/>
          </p:nvPr>
        </p:nvSpPr>
        <p:spPr>
          <a:ln/>
        </p:spPr>
        <p:txBody>
          <a:bodyPr/>
          <a:lstStyle>
            <a:lvl1pPr>
              <a:defRPr/>
            </a:lvl1pPr>
          </a:lstStyle>
          <a:p>
            <a:pPr>
              <a:defRPr/>
            </a:pPr>
            <a:endParaRPr lang="el-GR"/>
          </a:p>
        </p:txBody>
      </p:sp>
      <p:sp>
        <p:nvSpPr>
          <p:cNvPr id="6" name="Rectangle 5"/>
          <p:cNvSpPr>
            <a:spLocks noGrp="1" noChangeArrowheads="1"/>
          </p:cNvSpPr>
          <p:nvPr>
            <p:ph type="ftr" sz="quarter" idx="11"/>
          </p:nvPr>
        </p:nvSpPr>
        <p:spPr>
          <a:ln/>
        </p:spPr>
        <p:txBody>
          <a:bodyPr/>
          <a:lstStyle>
            <a:lvl1pPr>
              <a:defRPr/>
            </a:lvl1pPr>
          </a:lstStyle>
          <a:p>
            <a:pPr>
              <a:defRPr/>
            </a:pPr>
            <a:endParaRPr lang="el-GR"/>
          </a:p>
        </p:txBody>
      </p:sp>
      <p:sp>
        <p:nvSpPr>
          <p:cNvPr id="7" name="Rectangle 6"/>
          <p:cNvSpPr>
            <a:spLocks noGrp="1" noChangeArrowheads="1"/>
          </p:cNvSpPr>
          <p:nvPr>
            <p:ph type="sldNum" sz="quarter" idx="12"/>
          </p:nvPr>
        </p:nvSpPr>
        <p:spPr>
          <a:ln/>
        </p:spPr>
        <p:txBody>
          <a:bodyPr/>
          <a:lstStyle>
            <a:lvl1pPr>
              <a:defRPr/>
            </a:lvl1pPr>
          </a:lstStyle>
          <a:p>
            <a:pPr>
              <a:defRPr/>
            </a:pPr>
            <a:fld id="{6391AB02-4251-4D37-89A8-997419E6309C}"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l-GR" smtClean="0"/>
              <a:t>Κάντε κλικ για επεξεργασία του τίτλου</a:t>
            </a:r>
          </a:p>
        </p:txBody>
      </p:sp>
      <p:sp>
        <p:nvSpPr>
          <p:cNvPr id="3072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p>
        </p:txBody>
      </p:sp>
      <p:sp>
        <p:nvSpPr>
          <p:cNvPr id="307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el-GR"/>
          </a:p>
        </p:txBody>
      </p:sp>
      <p:sp>
        <p:nvSpPr>
          <p:cNvPr id="307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endParaRPr lang="el-GR"/>
          </a:p>
        </p:txBody>
      </p:sp>
      <p:sp>
        <p:nvSpPr>
          <p:cNvPr id="307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66E08174-10C4-4201-A1A2-223642040D83}" type="slidenum">
              <a:rPr lang="el-GR"/>
              <a:pPr>
                <a:defRPr/>
              </a:pPr>
              <a:t>‹#›</a:t>
            </a:fld>
            <a:endParaRPr lang="el-GR"/>
          </a:p>
        </p:txBody>
      </p:sp>
    </p:spTree>
  </p:cSld>
  <p:clrMap bg1="dk2" tx1="lt1" bg2="dk1"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sz="quarter"/>
          </p:nvPr>
        </p:nvSpPr>
        <p:spPr>
          <a:xfrm>
            <a:off x="685800" y="1676400"/>
            <a:ext cx="7772400" cy="2328664"/>
          </a:xfrm>
          <a:ln w="25400">
            <a:solidFill>
              <a:schemeClr val="tx1"/>
            </a:solidFill>
          </a:ln>
        </p:spPr>
        <p:txBody>
          <a:bodyPr/>
          <a:lstStyle/>
          <a:p>
            <a:r>
              <a:rPr lang="el-GR" i="1" dirty="0" smtClean="0"/>
              <a:t>Επαλήθευση πληροφοριών στην επιστήμη και στην καθημερινή ζωή</a:t>
            </a:r>
            <a:endParaRPr lang="el-GR" i="1" dirty="0"/>
          </a:p>
        </p:txBody>
      </p:sp>
      <p:sp>
        <p:nvSpPr>
          <p:cNvPr id="3" name="2 - Υπότιτλος"/>
          <p:cNvSpPr>
            <a:spLocks noGrp="1"/>
          </p:cNvSpPr>
          <p:nvPr>
            <p:ph type="subTitle" sz="quarter" idx="1"/>
          </p:nvPr>
        </p:nvSpPr>
        <p:spPr>
          <a:xfrm>
            <a:off x="3635896" y="4437112"/>
            <a:ext cx="4136504" cy="1201688"/>
          </a:xfrm>
        </p:spPr>
        <p:txBody>
          <a:bodyPr/>
          <a:lstStyle/>
          <a:p>
            <a:r>
              <a:rPr lang="el-GR" sz="2000" dirty="0" smtClean="0"/>
              <a:t>Α’ Τάξη Λυκείου </a:t>
            </a:r>
          </a:p>
          <a:p>
            <a:r>
              <a:rPr lang="el-GR" sz="2000" dirty="0" smtClean="0"/>
              <a:t>1</a:t>
            </a:r>
            <a:r>
              <a:rPr lang="el-GR" sz="2000" baseline="30000" dirty="0" smtClean="0"/>
              <a:t>ου </a:t>
            </a:r>
            <a:r>
              <a:rPr lang="el-GR" sz="2000" dirty="0" smtClean="0"/>
              <a:t> Γενικού Λυκείου Αργοστολίου</a:t>
            </a:r>
            <a:endParaRPr lang="el-GR"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683568" y="1412776"/>
            <a:ext cx="6705600" cy="646331"/>
          </a:xfrm>
          <a:prstGeom prst="rect">
            <a:avLst/>
          </a:prstGeom>
          <a:noFill/>
          <a:ln w="9525">
            <a:noFill/>
            <a:miter lim="800000"/>
            <a:headEnd/>
            <a:tailEnd/>
          </a:ln>
          <a:effectLst/>
        </p:spPr>
        <p:txBody>
          <a:bodyPr>
            <a:spAutoFit/>
          </a:bodyPr>
          <a:lstStyle/>
          <a:p>
            <a:pPr algn="ctr">
              <a:spcBef>
                <a:spcPct val="50000"/>
              </a:spcBef>
            </a:pPr>
            <a:r>
              <a:rPr lang="el-GR" sz="3600" u="sng" dirty="0"/>
              <a:t>Μεταγραφές :</a:t>
            </a:r>
          </a:p>
        </p:txBody>
      </p:sp>
      <p:sp>
        <p:nvSpPr>
          <p:cNvPr id="78851" name="Text Box 3"/>
          <p:cNvSpPr txBox="1">
            <a:spLocks noChangeArrowheads="1"/>
          </p:cNvSpPr>
          <p:nvPr/>
        </p:nvSpPr>
        <p:spPr bwMode="auto">
          <a:xfrm>
            <a:off x="609600" y="2362200"/>
            <a:ext cx="7772400" cy="779463"/>
          </a:xfrm>
          <a:prstGeom prst="rect">
            <a:avLst/>
          </a:prstGeom>
          <a:noFill/>
          <a:ln w="9525">
            <a:noFill/>
            <a:miter lim="800000"/>
            <a:headEnd/>
            <a:tailEnd/>
          </a:ln>
          <a:effectLst/>
        </p:spPr>
        <p:txBody>
          <a:bodyPr>
            <a:spAutoFit/>
          </a:bodyPr>
          <a:lstStyle/>
          <a:p>
            <a:pPr>
              <a:spcBef>
                <a:spcPct val="50000"/>
              </a:spcBef>
            </a:pPr>
            <a:endParaRPr lang="en-US"/>
          </a:p>
          <a:p>
            <a:pPr>
              <a:spcBef>
                <a:spcPct val="50000"/>
              </a:spcBef>
            </a:pPr>
            <a:endParaRPr lang="el-GR"/>
          </a:p>
        </p:txBody>
      </p:sp>
      <p:sp>
        <p:nvSpPr>
          <p:cNvPr id="78852" name="Text Box 4"/>
          <p:cNvSpPr txBox="1">
            <a:spLocks noChangeArrowheads="1"/>
          </p:cNvSpPr>
          <p:nvPr/>
        </p:nvSpPr>
        <p:spPr bwMode="auto">
          <a:xfrm>
            <a:off x="990600" y="2743200"/>
            <a:ext cx="5486400" cy="1604963"/>
          </a:xfrm>
          <a:prstGeom prst="rect">
            <a:avLst/>
          </a:prstGeom>
          <a:noFill/>
          <a:ln w="9525">
            <a:noFill/>
            <a:miter lim="800000"/>
            <a:headEnd/>
            <a:tailEnd/>
          </a:ln>
          <a:effectLst/>
        </p:spPr>
        <p:txBody>
          <a:bodyPr>
            <a:spAutoFit/>
          </a:bodyPr>
          <a:lstStyle/>
          <a:p>
            <a:pPr>
              <a:spcBef>
                <a:spcPct val="50000"/>
              </a:spcBef>
              <a:buFontTx/>
              <a:buChar char="•"/>
            </a:pPr>
            <a:r>
              <a:rPr lang="en-US"/>
              <a:t>Ricardo Montolivo</a:t>
            </a:r>
            <a:r>
              <a:rPr lang="el-GR"/>
              <a:t> και </a:t>
            </a:r>
            <a:r>
              <a:rPr lang="nb-NO"/>
              <a:t>Bacaye Traore</a:t>
            </a:r>
          </a:p>
          <a:p>
            <a:pPr>
              <a:spcBef>
                <a:spcPct val="50000"/>
              </a:spcBef>
              <a:buFontTx/>
              <a:buChar char="•"/>
            </a:pPr>
            <a:endParaRPr lang="nb-NO"/>
          </a:p>
          <a:p>
            <a:pPr>
              <a:spcBef>
                <a:spcPct val="50000"/>
              </a:spcBef>
              <a:buFontTx/>
              <a:buChar char="•"/>
            </a:pPr>
            <a:endParaRPr lang="nb-NO"/>
          </a:p>
          <a:p>
            <a:pPr>
              <a:spcBef>
                <a:spcPct val="50000"/>
              </a:spcBef>
            </a:pPr>
            <a:endParaRPr lang="el-GR"/>
          </a:p>
        </p:txBody>
      </p:sp>
      <p:sp>
        <p:nvSpPr>
          <p:cNvPr id="78853" name="Text Box 5"/>
          <p:cNvSpPr txBox="1">
            <a:spLocks noChangeArrowheads="1"/>
          </p:cNvSpPr>
          <p:nvPr/>
        </p:nvSpPr>
        <p:spPr bwMode="auto">
          <a:xfrm>
            <a:off x="990600" y="3276600"/>
            <a:ext cx="4267200" cy="366713"/>
          </a:xfrm>
          <a:prstGeom prst="rect">
            <a:avLst/>
          </a:prstGeom>
          <a:noFill/>
          <a:ln w="9525">
            <a:noFill/>
            <a:miter lim="800000"/>
            <a:headEnd/>
            <a:tailEnd/>
          </a:ln>
          <a:effectLst/>
        </p:spPr>
        <p:txBody>
          <a:bodyPr>
            <a:spAutoFit/>
          </a:bodyPr>
          <a:lstStyle/>
          <a:p>
            <a:pPr>
              <a:spcBef>
                <a:spcPct val="50000"/>
              </a:spcBef>
              <a:buFontTx/>
              <a:buChar char="•"/>
            </a:pPr>
            <a:r>
              <a:rPr lang="el-GR"/>
              <a:t>Zlatan Ibrahimovic </a:t>
            </a:r>
          </a:p>
        </p:txBody>
      </p:sp>
      <p:sp>
        <p:nvSpPr>
          <p:cNvPr id="78854" name="Text Box 6"/>
          <p:cNvSpPr txBox="1">
            <a:spLocks noChangeArrowheads="1"/>
          </p:cNvSpPr>
          <p:nvPr/>
        </p:nvSpPr>
        <p:spPr bwMode="auto">
          <a:xfrm>
            <a:off x="990600" y="3733800"/>
            <a:ext cx="3352800" cy="366713"/>
          </a:xfrm>
          <a:prstGeom prst="rect">
            <a:avLst/>
          </a:prstGeom>
          <a:noFill/>
          <a:ln w="9525">
            <a:noFill/>
            <a:miter lim="800000"/>
            <a:headEnd/>
            <a:tailEnd/>
          </a:ln>
          <a:effectLst/>
        </p:spPr>
        <p:txBody>
          <a:bodyPr>
            <a:spAutoFit/>
          </a:bodyPr>
          <a:lstStyle/>
          <a:p>
            <a:pPr>
              <a:spcBef>
                <a:spcPct val="50000"/>
              </a:spcBef>
              <a:buFontTx/>
              <a:buChar char="•"/>
            </a:pPr>
            <a:r>
              <a:rPr lang="nb-NO"/>
              <a:t>Robin Van Persie</a:t>
            </a:r>
            <a:endParaRPr lang="el-GR"/>
          </a:p>
        </p:txBody>
      </p:sp>
      <p:sp>
        <p:nvSpPr>
          <p:cNvPr id="78855" name="Text Box 7"/>
          <p:cNvSpPr txBox="1">
            <a:spLocks noChangeArrowheads="1"/>
          </p:cNvSpPr>
          <p:nvPr/>
        </p:nvSpPr>
        <p:spPr bwMode="auto">
          <a:xfrm>
            <a:off x="971600" y="4293096"/>
            <a:ext cx="3962400" cy="366713"/>
          </a:xfrm>
          <a:prstGeom prst="rect">
            <a:avLst/>
          </a:prstGeom>
          <a:noFill/>
          <a:ln w="9525">
            <a:noFill/>
            <a:miter lim="800000"/>
            <a:headEnd/>
            <a:tailEnd/>
          </a:ln>
          <a:effectLst/>
        </p:spPr>
        <p:txBody>
          <a:bodyPr>
            <a:spAutoFit/>
          </a:bodyPr>
          <a:lstStyle/>
          <a:p>
            <a:pPr>
              <a:spcBef>
                <a:spcPct val="50000"/>
              </a:spcBef>
              <a:buFontTx/>
              <a:buChar char="•"/>
            </a:pPr>
            <a:r>
              <a:rPr lang="el-GR" dirty="0" smtClean="0"/>
              <a:t> </a:t>
            </a:r>
            <a:r>
              <a:rPr lang="nb-NO" dirty="0" smtClean="0"/>
              <a:t>Go</a:t>
            </a:r>
            <a:r>
              <a:rPr lang="el-GR" dirty="0" err="1"/>
              <a:t>nzalo</a:t>
            </a:r>
            <a:r>
              <a:rPr lang="el-GR" dirty="0"/>
              <a:t> </a:t>
            </a:r>
            <a:r>
              <a:rPr lang="nb-NO" dirty="0"/>
              <a:t>H</a:t>
            </a:r>
            <a:r>
              <a:rPr lang="el-GR" dirty="0" err="1"/>
              <a:t>iguain</a:t>
            </a:r>
            <a:endParaRPr lang="el-G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8852"/>
                                        </p:tgtEl>
                                        <p:attrNameLst>
                                          <p:attrName>style.visibility</p:attrName>
                                        </p:attrNameLst>
                                      </p:cBhvr>
                                      <p:to>
                                        <p:strVal val="visible"/>
                                      </p:to>
                                    </p:set>
                                    <p:animEffect transition="in" filter="box(in)">
                                      <p:cBhvr>
                                        <p:cTn id="7" dur="3000"/>
                                        <p:tgtEl>
                                          <p:spTgt spid="7885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8853"/>
                                        </p:tgtEl>
                                        <p:attrNameLst>
                                          <p:attrName>style.visibility</p:attrName>
                                        </p:attrNameLst>
                                      </p:cBhvr>
                                      <p:to>
                                        <p:strVal val="visible"/>
                                      </p:to>
                                    </p:set>
                                    <p:animEffect transition="in" filter="blinds(horizontal)">
                                      <p:cBhvr>
                                        <p:cTn id="12" dur="500"/>
                                        <p:tgtEl>
                                          <p:spTgt spid="7885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8854">
                                            <p:txEl>
                                              <p:pRg st="0" end="0"/>
                                            </p:txEl>
                                          </p:spTgt>
                                        </p:tgtEl>
                                        <p:attrNameLst>
                                          <p:attrName>style.visibility</p:attrName>
                                        </p:attrNameLst>
                                      </p:cBhvr>
                                      <p:to>
                                        <p:strVal val="visible"/>
                                      </p:to>
                                    </p:set>
                                    <p:animEffect transition="in" filter="blinds(horizontal)">
                                      <p:cBhvr>
                                        <p:cTn id="17" dur="500"/>
                                        <p:tgtEl>
                                          <p:spTgt spid="7885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8855">
                                            <p:txEl>
                                              <p:pRg st="0" end="0"/>
                                            </p:txEl>
                                          </p:spTgt>
                                        </p:tgtEl>
                                        <p:attrNameLst>
                                          <p:attrName>style.visibility</p:attrName>
                                        </p:attrNameLst>
                                      </p:cBhvr>
                                      <p:to>
                                        <p:strVal val="visible"/>
                                      </p:to>
                                    </p:set>
                                    <p:animEffect transition="in" filter="blinds(horizontal)">
                                      <p:cBhvr>
                                        <p:cTn id="22" dur="500"/>
                                        <p:tgtEl>
                                          <p:spTgt spid="788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p:bldP spid="788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ln>
            <a:solidFill>
              <a:schemeClr val="tx1"/>
            </a:solidFill>
          </a:ln>
        </p:spPr>
        <p:txBody>
          <a:bodyPr/>
          <a:lstStyle/>
          <a:p>
            <a:pPr marL="609600" indent="-609600">
              <a:buFont typeface="Wingdings" pitchFamily="2" charset="2"/>
              <a:buNone/>
            </a:pPr>
            <a:r>
              <a:rPr lang="el-GR" sz="2800" i="1" u="sng" dirty="0">
                <a:effectLst>
                  <a:outerShdw blurRad="38100" dist="38100" dir="2700000" algn="tl">
                    <a:srgbClr val="C0C0C0"/>
                  </a:outerShdw>
                </a:effectLst>
              </a:rPr>
              <a:t>Πηγές:</a:t>
            </a:r>
          </a:p>
          <a:p>
            <a:pPr marL="609600" indent="-609600">
              <a:buFont typeface="Wingdings" pitchFamily="2" charset="2"/>
              <a:buNone/>
            </a:pPr>
            <a:r>
              <a:rPr lang="el-GR" sz="1600" b="1" dirty="0">
                <a:effectLst>
                  <a:outerShdw blurRad="38100" dist="38100" dir="2700000" algn="tl">
                    <a:srgbClr val="000000">
                      <a:alpha val="43137"/>
                    </a:srgbClr>
                  </a:outerShdw>
                </a:effectLst>
              </a:rPr>
              <a:t>http://www.sport24.gr/football/omades/Milan/anakoinwse_montolivo_kai_traore.1780110.html</a:t>
            </a:r>
          </a:p>
          <a:p>
            <a:pPr marL="609600" indent="-609600"/>
            <a:endParaRPr lang="el-GR" sz="1600" b="1" dirty="0">
              <a:effectLst>
                <a:outerShdw blurRad="38100" dist="38100" dir="2700000" algn="tl">
                  <a:srgbClr val="C0C0C0"/>
                </a:outerShdw>
              </a:effectLst>
            </a:endParaRPr>
          </a:p>
          <a:p>
            <a:pPr marL="609600" indent="-609600">
              <a:buFont typeface="Wingdings" pitchFamily="2" charset="2"/>
              <a:buNone/>
            </a:pPr>
            <a:r>
              <a:rPr lang="el-GR" sz="1600" b="1" dirty="0">
                <a:effectLst>
                  <a:outerShdw blurRad="38100" dist="38100" dir="2700000" algn="tl">
                    <a:srgbClr val="000000">
                      <a:alpha val="43137"/>
                    </a:srgbClr>
                  </a:outerShdw>
                </a:effectLst>
              </a:rPr>
              <a:t>http://www.sport24.gr/football/omades/Manchester-City/trelh_prosfora_gia_impraximovits.1779762.html </a:t>
            </a:r>
          </a:p>
          <a:p>
            <a:pPr marL="609600" indent="-609600"/>
            <a:endParaRPr lang="el-GR" sz="1600" b="1" dirty="0">
              <a:effectLst>
                <a:outerShdw blurRad="38100" dist="38100" dir="2700000" algn="tl">
                  <a:srgbClr val="000000">
                    <a:alpha val="43137"/>
                  </a:srgbClr>
                </a:outerShdw>
              </a:effectLst>
            </a:endParaRPr>
          </a:p>
          <a:p>
            <a:pPr marL="609600" indent="-609600">
              <a:buFont typeface="Wingdings" pitchFamily="2" charset="2"/>
              <a:buNone/>
            </a:pPr>
            <a:r>
              <a:rPr lang="el-GR" sz="1600" b="1" dirty="0">
                <a:effectLst>
                  <a:outerShdw blurRad="38100" dist="38100" dir="2700000" algn="tl">
                    <a:srgbClr val="000000">
                      <a:alpha val="43137"/>
                    </a:srgbClr>
                  </a:outerShdw>
                </a:effectLst>
              </a:rPr>
              <a:t>http://www.sport24.gr/football/omades/Arsenal/pros_nayagio_oi_diapragmateuseis_me_fan_persi.1779232.html </a:t>
            </a:r>
          </a:p>
          <a:p>
            <a:pPr marL="609600" indent="-609600"/>
            <a:endParaRPr lang="el-GR" sz="1600" b="1" dirty="0">
              <a:effectLst>
                <a:outerShdw blurRad="38100" dist="38100" dir="2700000" algn="tl">
                  <a:srgbClr val="000000">
                    <a:alpha val="43137"/>
                  </a:srgbClr>
                </a:outerShdw>
              </a:effectLst>
            </a:endParaRPr>
          </a:p>
          <a:p>
            <a:pPr marL="609600" indent="-609600">
              <a:buFont typeface="Wingdings" pitchFamily="2" charset="2"/>
              <a:buNone/>
            </a:pPr>
            <a:r>
              <a:rPr lang="el-GR" sz="1600" b="1" dirty="0">
                <a:effectLst>
                  <a:outerShdw blurRad="38100" dist="38100" dir="2700000" algn="tl">
                    <a:srgbClr val="000000">
                      <a:alpha val="43137"/>
                    </a:srgbClr>
                  </a:outerShdw>
                </a:effectLst>
              </a:rPr>
              <a:t>http://</a:t>
            </a:r>
            <a:r>
              <a:rPr lang="el-GR" sz="1600" b="1" dirty="0" smtClean="0">
                <a:effectLst>
                  <a:outerShdw blurRad="38100" dist="38100" dir="2700000" algn="tl">
                    <a:srgbClr val="000000">
                      <a:alpha val="43137"/>
                    </a:srgbClr>
                  </a:outerShdw>
                </a:effectLst>
              </a:rPr>
              <a:t>www.sport24.gr/football/omades/Giouventous/se_syzhthseis_me_igkoyain_h_gioyventoys.1780817.html </a:t>
            </a:r>
            <a:endParaRPr lang="el-GR" sz="16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9875">
                                            <p:txEl>
                                              <p:pRg st="1" end="1"/>
                                            </p:txEl>
                                          </p:spTgt>
                                        </p:tgtEl>
                                        <p:attrNameLst>
                                          <p:attrName>style.visibility</p:attrName>
                                        </p:attrNameLst>
                                      </p:cBhvr>
                                      <p:to>
                                        <p:strVal val="visible"/>
                                      </p:to>
                                    </p:set>
                                    <p:animEffect transition="in" filter="blinds(horizontal)">
                                      <p:cBhvr>
                                        <p:cTn id="7" dur="500"/>
                                        <p:tgtEl>
                                          <p:spTgt spid="79875">
                                            <p:txEl>
                                              <p:pRg st="1" end="1"/>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79875">
                                            <p:txEl>
                                              <p:pRg st="3" end="3"/>
                                            </p:txEl>
                                          </p:spTgt>
                                        </p:tgtEl>
                                        <p:attrNameLst>
                                          <p:attrName>style.visibility</p:attrName>
                                        </p:attrNameLst>
                                      </p:cBhvr>
                                      <p:to>
                                        <p:strVal val="visible"/>
                                      </p:to>
                                    </p:set>
                                    <p:animEffect transition="in" filter="blinds(horizontal)">
                                      <p:cBhvr>
                                        <p:cTn id="11" dur="500"/>
                                        <p:tgtEl>
                                          <p:spTgt spid="79875">
                                            <p:txEl>
                                              <p:pRg st="3" end="3"/>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79875">
                                            <p:txEl>
                                              <p:pRg st="5" end="5"/>
                                            </p:txEl>
                                          </p:spTgt>
                                        </p:tgtEl>
                                        <p:attrNameLst>
                                          <p:attrName>style.visibility</p:attrName>
                                        </p:attrNameLst>
                                      </p:cBhvr>
                                      <p:to>
                                        <p:strVal val="visible"/>
                                      </p:to>
                                    </p:set>
                                    <p:animEffect transition="in" filter="blinds(horizontal)">
                                      <p:cBhvr>
                                        <p:cTn id="15" dur="500"/>
                                        <p:tgtEl>
                                          <p:spTgt spid="79875">
                                            <p:txEl>
                                              <p:pRg st="5" end="5"/>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79875">
                                            <p:txEl>
                                              <p:pRg st="7" end="7"/>
                                            </p:txEl>
                                          </p:spTgt>
                                        </p:tgtEl>
                                        <p:attrNameLst>
                                          <p:attrName>style.visibility</p:attrName>
                                        </p:attrNameLst>
                                      </p:cBhvr>
                                      <p:to>
                                        <p:strVal val="visible"/>
                                      </p:to>
                                    </p:set>
                                    <p:animEffect transition="in" filter="blinds(horizontal)">
                                      <p:cBhvr>
                                        <p:cTn id="19" dur="500"/>
                                        <p:tgtEl>
                                          <p:spTgt spid="798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eaLnBrk="1" hangingPunct="1">
              <a:defRPr/>
            </a:pPr>
            <a:r>
              <a:rPr lang="el-GR" dirty="0" smtClean="0"/>
              <a:t>Αρχαία Μαντεία</a:t>
            </a:r>
            <a:endParaRPr lang="el-GR" dirty="0" smtClean="0"/>
          </a:p>
        </p:txBody>
      </p:sp>
      <p:sp>
        <p:nvSpPr>
          <p:cNvPr id="3" name="2 - Θέση περιεχομένου"/>
          <p:cNvSpPr>
            <a:spLocks noGrp="1"/>
          </p:cNvSpPr>
          <p:nvPr>
            <p:ph idx="1"/>
          </p:nvPr>
        </p:nvSpPr>
        <p:spPr>
          <a:xfrm>
            <a:off x="179388" y="2420938"/>
            <a:ext cx="8229600" cy="3609975"/>
          </a:xfrm>
        </p:spPr>
        <p:txBody>
          <a:bodyPr/>
          <a:lstStyle/>
          <a:p>
            <a:pPr algn="ctr" eaLnBrk="1" hangingPunct="1">
              <a:defRPr/>
            </a:pPr>
            <a:r>
              <a:rPr lang="el-GR" dirty="0" smtClean="0"/>
              <a:t>Χρησιμοποίηση πεποιθήσεων για καθοδήγηση ατόμου.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eaLnBrk="1" hangingPunct="1">
              <a:defRPr/>
            </a:pPr>
            <a:endParaRPr lang="el-GR" smtClean="0"/>
          </a:p>
        </p:txBody>
      </p:sp>
      <p:sp>
        <p:nvSpPr>
          <p:cNvPr id="3" name="2 - Θέση περιεχομένου"/>
          <p:cNvSpPr>
            <a:spLocks noGrp="1"/>
          </p:cNvSpPr>
          <p:nvPr>
            <p:ph idx="1"/>
          </p:nvPr>
        </p:nvSpPr>
        <p:spPr>
          <a:xfrm>
            <a:off x="457200" y="981075"/>
            <a:ext cx="8229600" cy="5400675"/>
          </a:xfrm>
        </p:spPr>
        <p:txBody>
          <a:bodyPr/>
          <a:lstStyle/>
          <a:p>
            <a:pPr eaLnBrk="1" hangingPunct="1">
              <a:defRPr/>
            </a:pPr>
            <a:r>
              <a:rPr lang="el-GR" dirty="0" smtClean="0"/>
              <a:t>Επίσκεψη των μαντείων που μέσω των προφητειών προέβλεπαν το μέλλον.</a:t>
            </a:r>
          </a:p>
          <a:p>
            <a:pPr eaLnBrk="1" hangingPunct="1">
              <a:defRPr/>
            </a:pPr>
            <a:endParaRPr lang="el-GR" dirty="0" smtClean="0"/>
          </a:p>
          <a:p>
            <a:pPr eaLnBrk="1" hangingPunct="1">
              <a:defRPr/>
            </a:pPr>
            <a:r>
              <a:rPr lang="el-GR" dirty="0" smtClean="0"/>
              <a:t>Στους Δελφούς η Πυθία επικαλούμενη τον Απόλλωνα έδινε χρησμούς.</a:t>
            </a:r>
          </a:p>
          <a:p>
            <a:pPr eaLnBrk="1" hangingPunct="1">
              <a:defRPr/>
            </a:pPr>
            <a:endParaRPr lang="el-GR" dirty="0" smtClean="0"/>
          </a:p>
          <a:p>
            <a:pPr eaLnBrk="1" hangingPunct="1">
              <a:defRPr/>
            </a:pPr>
            <a:r>
              <a:rPr lang="el-GR" dirty="0" smtClean="0"/>
              <a:t>Οι ιερείς «μετέφραζαν» τους χρησμούς αυτούς όπως εκείνοι έκριναν.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eaLnBrk="1" hangingPunct="1">
              <a:defRPr/>
            </a:pPr>
            <a:r>
              <a:rPr lang="el-GR" dirty="0" smtClean="0"/>
              <a:t>Διφορούμενοι χρησμοί.</a:t>
            </a:r>
          </a:p>
        </p:txBody>
      </p:sp>
      <p:sp>
        <p:nvSpPr>
          <p:cNvPr id="3" name="2 - Θέση περιεχομένου"/>
          <p:cNvSpPr>
            <a:spLocks noGrp="1"/>
          </p:cNvSpPr>
          <p:nvPr>
            <p:ph idx="1"/>
          </p:nvPr>
        </p:nvSpPr>
        <p:spPr>
          <a:xfrm>
            <a:off x="457200" y="2420938"/>
            <a:ext cx="8229600" cy="3675062"/>
          </a:xfrm>
        </p:spPr>
        <p:txBody>
          <a:bodyPr/>
          <a:lstStyle/>
          <a:p>
            <a:pPr eaLnBrk="1" hangingPunct="1">
              <a:defRPr/>
            </a:pPr>
            <a:r>
              <a:rPr lang="el-GR" dirty="0" smtClean="0"/>
              <a:t>Κροίσος : «Αν επιτεθείς θα καταστρέψεις ένα μεγάλο βασίλειο».</a:t>
            </a:r>
          </a:p>
          <a:p>
            <a:pPr eaLnBrk="1" hangingPunct="1">
              <a:defRPr/>
            </a:pPr>
            <a:endParaRPr lang="el-GR" dirty="0" smtClean="0"/>
          </a:p>
          <a:p>
            <a:pPr eaLnBrk="1" hangingPunct="1">
              <a:defRPr/>
            </a:pPr>
            <a:r>
              <a:rPr lang="el-GR" dirty="0" smtClean="0"/>
              <a:t>Σπαρτιάτες: «Αν πολεμήσετε με όλη σας τη δύναμη θα νικήσετε».</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eaLnBrk="1" hangingPunct="1">
              <a:defRPr/>
            </a:pPr>
            <a:endParaRPr lang="el-GR" smtClean="0"/>
          </a:p>
        </p:txBody>
      </p:sp>
      <p:sp>
        <p:nvSpPr>
          <p:cNvPr id="3" name="2 - Θέση περιεχομένου"/>
          <p:cNvSpPr>
            <a:spLocks noGrp="1"/>
          </p:cNvSpPr>
          <p:nvPr>
            <p:ph idx="1"/>
          </p:nvPr>
        </p:nvSpPr>
        <p:spPr>
          <a:xfrm>
            <a:off x="457200" y="2492375"/>
            <a:ext cx="8229600" cy="3603625"/>
          </a:xfrm>
        </p:spPr>
        <p:txBody>
          <a:bodyPr/>
          <a:lstStyle/>
          <a:p>
            <a:pPr eaLnBrk="1" hangingPunct="1">
              <a:defRPr/>
            </a:pPr>
            <a:r>
              <a:rPr lang="el-GR" dirty="0" smtClean="0"/>
              <a:t>Η διαδικασία μέσω της οποίας η Πυθία απηύθυνε χρησμούς στους επισκέπτες του μαντείου.</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sz="quarter"/>
          </p:nvPr>
        </p:nvSpPr>
        <p:spPr>
          <a:xfrm>
            <a:off x="685800" y="1676400"/>
            <a:ext cx="7772400" cy="2328664"/>
          </a:xfrm>
          <a:ln w="25400">
            <a:solidFill>
              <a:schemeClr val="tx1"/>
            </a:solidFill>
          </a:ln>
        </p:spPr>
        <p:txBody>
          <a:bodyPr/>
          <a:lstStyle/>
          <a:p>
            <a:r>
              <a:rPr lang="el-GR" i="1" dirty="0" smtClean="0"/>
              <a:t>Επαλήθευση πληροφοριών στην επιστήμη και στην καθημερινή ζωή</a:t>
            </a:r>
            <a:endParaRPr lang="el-GR" i="1" dirty="0"/>
          </a:p>
        </p:txBody>
      </p:sp>
      <p:sp>
        <p:nvSpPr>
          <p:cNvPr id="3" name="2 - Υπότιτλος"/>
          <p:cNvSpPr>
            <a:spLocks noGrp="1"/>
          </p:cNvSpPr>
          <p:nvPr>
            <p:ph type="subTitle" sz="quarter" idx="1"/>
          </p:nvPr>
        </p:nvSpPr>
        <p:spPr>
          <a:xfrm>
            <a:off x="3635896" y="4437112"/>
            <a:ext cx="4136504" cy="1201688"/>
          </a:xfrm>
        </p:spPr>
        <p:txBody>
          <a:bodyPr/>
          <a:lstStyle/>
          <a:p>
            <a:r>
              <a:rPr lang="el-GR" sz="2000" dirty="0" smtClean="0"/>
              <a:t>Α’ Τάξη Λυκείου </a:t>
            </a:r>
          </a:p>
          <a:p>
            <a:r>
              <a:rPr lang="el-GR" sz="2000" dirty="0" smtClean="0"/>
              <a:t>1</a:t>
            </a:r>
            <a:r>
              <a:rPr lang="el-GR" sz="2000" baseline="30000" dirty="0" smtClean="0"/>
              <a:t>ου </a:t>
            </a:r>
            <a:r>
              <a:rPr lang="el-GR" sz="2000" dirty="0" smtClean="0"/>
              <a:t> Γενικού Λυκείου Αργοστολίου</a:t>
            </a:r>
            <a:endParaRPr lang="el-GR"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l-GR" sz="9000" b="1" i="1" dirty="0" smtClean="0">
                <a:solidFill>
                  <a:schemeClr val="tx1"/>
                </a:solidFill>
              </a:rPr>
              <a:t>Επιστήμη</a:t>
            </a:r>
            <a:r>
              <a:rPr lang="el-GR" sz="9000" b="1" i="1" u="sng" dirty="0" smtClean="0">
                <a:solidFill>
                  <a:schemeClr val="tx1"/>
                </a:solidFill>
              </a:rPr>
              <a:t/>
            </a:r>
            <a:br>
              <a:rPr lang="el-GR" sz="9000" b="1" i="1" u="sng" dirty="0" smtClean="0">
                <a:solidFill>
                  <a:schemeClr val="tx1"/>
                </a:solidFill>
              </a:rPr>
            </a:br>
            <a:r>
              <a:rPr lang="el-GR" sz="9000" b="1" i="1" u="sng" dirty="0" smtClean="0"/>
              <a:t> </a:t>
            </a:r>
            <a:endParaRPr lang="el-GR" sz="9000" b="1" i="1" u="sng" dirty="0"/>
          </a:p>
        </p:txBody>
      </p:sp>
      <p:sp>
        <p:nvSpPr>
          <p:cNvPr id="2051" name="Rectangle 3"/>
          <p:cNvSpPr>
            <a:spLocks noGrp="1" noChangeArrowheads="1"/>
          </p:cNvSpPr>
          <p:nvPr>
            <p:ph type="subTitle" idx="1"/>
          </p:nvPr>
        </p:nvSpPr>
        <p:spPr/>
        <p:txBody>
          <a:bodyPr/>
          <a:lstStyle/>
          <a:p>
            <a:r>
              <a:rPr lang="el-GR" sz="4000" dirty="0" smtClean="0"/>
              <a:t> </a:t>
            </a:r>
            <a:r>
              <a:rPr lang="el-GR" sz="4000" dirty="0" err="1" smtClean="0">
                <a:sym typeface="Wingdings" pitchFamily="2" charset="2"/>
              </a:rPr>
              <a:t></a:t>
            </a:r>
            <a:r>
              <a:rPr lang="el-GR" sz="4000" dirty="0" err="1" smtClean="0"/>
              <a:t>Επιστημονική</a:t>
            </a:r>
            <a:r>
              <a:rPr lang="el-GR" sz="4000" dirty="0" smtClean="0"/>
              <a:t> </a:t>
            </a:r>
            <a:r>
              <a:rPr lang="el-GR" sz="4000" dirty="0" smtClean="0"/>
              <a:t>μέθοδος</a:t>
            </a:r>
            <a:endParaRPr lang="el-GR"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18864" y="274638"/>
            <a:ext cx="8229600" cy="1143000"/>
          </a:xfrm>
        </p:spPr>
        <p:txBody>
          <a:bodyPr/>
          <a:lstStyle/>
          <a:p>
            <a:r>
              <a:rPr lang="el-GR" sz="4800" dirty="0">
                <a:solidFill>
                  <a:srgbClr val="003300"/>
                </a:solidFill>
              </a:rPr>
              <a:t>Επιστημονική μέθοδος</a:t>
            </a:r>
            <a:r>
              <a:rPr lang="el-GR" sz="4800" dirty="0"/>
              <a:t/>
            </a:r>
            <a:br>
              <a:rPr lang="el-GR" sz="4800" dirty="0"/>
            </a:br>
            <a:endParaRPr lang="el-GR" sz="4800" dirty="0"/>
          </a:p>
        </p:txBody>
      </p:sp>
      <p:sp>
        <p:nvSpPr>
          <p:cNvPr id="5123" name="Rectangle 3"/>
          <p:cNvSpPr>
            <a:spLocks noGrp="1" noChangeArrowheads="1"/>
          </p:cNvSpPr>
          <p:nvPr>
            <p:ph type="body" sz="half" idx="1"/>
          </p:nvPr>
        </p:nvSpPr>
        <p:spPr>
          <a:xfrm>
            <a:off x="179388" y="908050"/>
            <a:ext cx="2447925" cy="4929188"/>
          </a:xfrm>
        </p:spPr>
        <p:txBody>
          <a:bodyPr/>
          <a:lstStyle/>
          <a:p>
            <a:pPr>
              <a:lnSpc>
                <a:spcPct val="90000"/>
              </a:lnSpc>
            </a:pPr>
            <a:r>
              <a:rPr lang="el-GR" sz="2400"/>
              <a:t>Η διαδικασία που εφαρμόζεται στην έρευνα των φαινομένων ώστε να καταλήξει σε αξιόπιστη πληροφορία, βάσει των νόμων που διέπουν το επιστητό.</a:t>
            </a:r>
          </a:p>
        </p:txBody>
      </p:sp>
      <p:graphicFrame>
        <p:nvGraphicFramePr>
          <p:cNvPr id="5" name="4 - Διάγραμμα"/>
          <p:cNvGraphicFramePr/>
          <p:nvPr/>
        </p:nvGraphicFramePr>
        <p:xfrm>
          <a:off x="35496" y="980728"/>
          <a:ext cx="9039225" cy="55004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179388" y="115888"/>
            <a:ext cx="8713787" cy="2665412"/>
          </a:xfrm>
        </p:spPr>
        <p:txBody>
          <a:bodyPr/>
          <a:lstStyle/>
          <a:p>
            <a:pPr>
              <a:lnSpc>
                <a:spcPct val="80000"/>
              </a:lnSpc>
              <a:buFont typeface="Wingdings" pitchFamily="2" charset="2"/>
              <a:buNone/>
            </a:pPr>
            <a:r>
              <a:rPr lang="el-GR" sz="2400" b="1" dirty="0">
                <a:solidFill>
                  <a:srgbClr val="33CCFF"/>
                </a:solidFill>
              </a:rPr>
              <a:t>Πρόκειται για το μεγαλύτερο επιστημονικό επίτευγμα</a:t>
            </a:r>
            <a:br>
              <a:rPr lang="el-GR" sz="2400" b="1" dirty="0">
                <a:solidFill>
                  <a:srgbClr val="33CCFF"/>
                </a:solidFill>
              </a:rPr>
            </a:br>
            <a:endParaRPr lang="el-GR" sz="2400" b="1" dirty="0">
              <a:solidFill>
                <a:srgbClr val="33CCFF"/>
              </a:solidFill>
            </a:endParaRPr>
          </a:p>
          <a:p>
            <a:pPr>
              <a:lnSpc>
                <a:spcPct val="80000"/>
              </a:lnSpc>
              <a:buFont typeface="Wingdings" pitchFamily="2" charset="2"/>
              <a:buNone/>
            </a:pPr>
            <a:r>
              <a:rPr lang="el-GR" sz="2400" i="1" dirty="0">
                <a:solidFill>
                  <a:srgbClr val="FFFF99"/>
                </a:solidFill>
              </a:rPr>
              <a:t>    </a:t>
            </a:r>
            <a:r>
              <a:rPr lang="el-GR" sz="2400" dirty="0">
                <a:solidFill>
                  <a:srgbClr val="FFFF99"/>
                </a:solidFill>
              </a:rPr>
              <a:t>1</a:t>
            </a:r>
            <a:r>
              <a:rPr lang="el-GR" sz="2400" i="1" dirty="0">
                <a:solidFill>
                  <a:srgbClr val="FFFF99"/>
                </a:solidFill>
              </a:rPr>
              <a:t>.</a:t>
            </a:r>
            <a:r>
              <a:rPr lang="el-GR" sz="2400" dirty="0"/>
              <a:t>Λειτουργεί δίχως </a:t>
            </a:r>
            <a:r>
              <a:rPr lang="en-US" sz="2400" dirty="0"/>
              <a:t>“</a:t>
            </a:r>
            <a:r>
              <a:rPr lang="el-GR" sz="2400" dirty="0"/>
              <a:t>αυθαιρεσίες</a:t>
            </a:r>
            <a:r>
              <a:rPr lang="en-US" sz="2400" dirty="0"/>
              <a:t>” </a:t>
            </a:r>
            <a:r>
              <a:rPr lang="el-GR" sz="2400" dirty="0"/>
              <a:t>από όλα τα μέλη της επιστημονικής κοινότητας.</a:t>
            </a:r>
            <a:br>
              <a:rPr lang="el-GR" sz="2400" dirty="0"/>
            </a:br>
            <a:r>
              <a:rPr lang="el-GR" sz="2400" dirty="0">
                <a:solidFill>
                  <a:srgbClr val="FFFF99"/>
                </a:solidFill>
              </a:rPr>
              <a:t>2.</a:t>
            </a:r>
            <a:r>
              <a:rPr lang="el-GR" sz="2400" dirty="0"/>
              <a:t>Εφαρμόζεται παγκόσμια.</a:t>
            </a:r>
            <a:br>
              <a:rPr lang="el-GR" sz="2400" dirty="0"/>
            </a:br>
            <a:r>
              <a:rPr lang="el-GR" sz="2400" dirty="0">
                <a:solidFill>
                  <a:srgbClr val="FFFF99"/>
                </a:solidFill>
              </a:rPr>
              <a:t>3.</a:t>
            </a:r>
            <a:r>
              <a:rPr lang="el-GR" sz="2400" dirty="0"/>
              <a:t>Συμβάλλει στο να απαλλαγούν οι επιστήμονες από τις </a:t>
            </a:r>
            <a:r>
              <a:rPr lang="el-GR" sz="2400" dirty="0" smtClean="0"/>
              <a:t>ανθρώπινες αδυναμίες και </a:t>
            </a:r>
            <a:r>
              <a:rPr lang="el-GR" sz="2400" dirty="0" smtClean="0"/>
              <a:t>με αμεροληψία να προσεγγίζουν </a:t>
            </a:r>
            <a:r>
              <a:rPr lang="el-GR" sz="2400" dirty="0" smtClean="0"/>
              <a:t>αντικειμενικά την αλήθεια. </a:t>
            </a:r>
            <a:endParaRPr lang="el-GR" sz="2400" dirty="0"/>
          </a:p>
        </p:txBody>
      </p:sp>
      <p:sp>
        <p:nvSpPr>
          <p:cNvPr id="9223" name="Text Box 7"/>
          <p:cNvSpPr txBox="1">
            <a:spLocks noChangeArrowheads="1"/>
          </p:cNvSpPr>
          <p:nvPr/>
        </p:nvSpPr>
        <p:spPr bwMode="auto">
          <a:xfrm>
            <a:off x="7713663" y="3357563"/>
            <a:ext cx="458787" cy="2663825"/>
          </a:xfrm>
          <a:prstGeom prst="rect">
            <a:avLst/>
          </a:prstGeom>
          <a:noFill/>
          <a:ln w="9525">
            <a:noFill/>
            <a:miter lim="800000"/>
            <a:headEnd/>
            <a:tailEnd/>
          </a:ln>
          <a:effectLst/>
        </p:spPr>
        <p:txBody>
          <a:bodyPr vert="eaVert">
            <a:spAutoFit/>
          </a:bodyPr>
          <a:lstStyle/>
          <a:p>
            <a:pPr>
              <a:spcBef>
                <a:spcPct val="50000"/>
              </a:spcBef>
            </a:pPr>
            <a:endParaRPr lang="el-GR"/>
          </a:p>
        </p:txBody>
      </p:sp>
      <p:sp>
        <p:nvSpPr>
          <p:cNvPr id="9224" name="Text Box 8"/>
          <p:cNvSpPr txBox="1">
            <a:spLocks noChangeArrowheads="1"/>
          </p:cNvSpPr>
          <p:nvPr/>
        </p:nvSpPr>
        <p:spPr bwMode="auto">
          <a:xfrm>
            <a:off x="395288" y="2852738"/>
            <a:ext cx="5327650" cy="1387475"/>
          </a:xfrm>
          <a:prstGeom prst="rect">
            <a:avLst/>
          </a:prstGeom>
          <a:noFill/>
          <a:ln w="9525">
            <a:noFill/>
            <a:miter lim="800000"/>
            <a:headEnd/>
            <a:tailEnd/>
          </a:ln>
          <a:effectLst/>
        </p:spPr>
        <p:txBody>
          <a:bodyPr>
            <a:spAutoFit/>
          </a:bodyPr>
          <a:lstStyle/>
          <a:p>
            <a:pPr>
              <a:spcBef>
                <a:spcPct val="50000"/>
              </a:spcBef>
            </a:pPr>
            <a:r>
              <a:rPr lang="el-GR" sz="2500" dirty="0">
                <a:solidFill>
                  <a:srgbClr val="33CCFF"/>
                </a:solidFill>
              </a:rPr>
              <a:t>Προϋπόθεση</a:t>
            </a:r>
            <a:r>
              <a:rPr lang="el-GR" dirty="0"/>
              <a:t>: </a:t>
            </a:r>
            <a:r>
              <a:rPr lang="el-GR" sz="2000" dirty="0"/>
              <a:t>Γόνιμη αμφισβήτηση, απόρριψη της αυθεντίας και των </a:t>
            </a:r>
            <a:r>
              <a:rPr lang="el-GR" sz="2000" dirty="0" smtClean="0"/>
              <a:t>επιστημονικοφανών </a:t>
            </a:r>
            <a:r>
              <a:rPr lang="el-GR" sz="2000" dirty="0"/>
              <a:t>δογμάτων, των ατεκμηρίωτων γνώσεων.</a:t>
            </a:r>
          </a:p>
        </p:txBody>
      </p:sp>
      <p:sp>
        <p:nvSpPr>
          <p:cNvPr id="9226" name="Text Box 10"/>
          <p:cNvSpPr txBox="1">
            <a:spLocks noChangeArrowheads="1"/>
          </p:cNvSpPr>
          <p:nvPr/>
        </p:nvSpPr>
        <p:spPr bwMode="auto">
          <a:xfrm>
            <a:off x="5364163" y="4221163"/>
            <a:ext cx="3313112" cy="1879600"/>
          </a:xfrm>
          <a:prstGeom prst="rect">
            <a:avLst/>
          </a:prstGeom>
          <a:noFill/>
          <a:ln w="9525">
            <a:noFill/>
            <a:miter lim="800000"/>
            <a:headEnd/>
            <a:tailEnd/>
          </a:ln>
          <a:effectLst/>
        </p:spPr>
        <p:txBody>
          <a:bodyPr>
            <a:spAutoFit/>
          </a:bodyPr>
          <a:lstStyle/>
          <a:p>
            <a:pPr>
              <a:spcBef>
                <a:spcPct val="50000"/>
              </a:spcBef>
              <a:buFont typeface="Wingdings" pitchFamily="2" charset="2"/>
              <a:buChar char="q"/>
            </a:pPr>
            <a:r>
              <a:rPr lang="el-GR"/>
              <a:t>Αξιοπιστία</a:t>
            </a:r>
            <a:br>
              <a:rPr lang="el-GR"/>
            </a:br>
            <a:endParaRPr lang="el-GR"/>
          </a:p>
          <a:p>
            <a:pPr>
              <a:spcBef>
                <a:spcPct val="50000"/>
              </a:spcBef>
              <a:buFont typeface="Wingdings" pitchFamily="2" charset="2"/>
              <a:buChar char="q"/>
            </a:pPr>
            <a:r>
              <a:rPr lang="el-GR"/>
              <a:t>Εγκυρότητα</a:t>
            </a:r>
          </a:p>
          <a:p>
            <a:pPr>
              <a:spcBef>
                <a:spcPct val="50000"/>
              </a:spcBef>
              <a:buFont typeface="Wingdings" pitchFamily="2" charset="2"/>
              <a:buChar char="q"/>
            </a:pPr>
            <a:endParaRPr lang="el-GR"/>
          </a:p>
          <a:p>
            <a:pPr>
              <a:spcBef>
                <a:spcPct val="50000"/>
              </a:spcBef>
              <a:buFont typeface="Wingdings" pitchFamily="2" charset="2"/>
              <a:buChar char="q"/>
            </a:pPr>
            <a:r>
              <a:rPr lang="el-GR"/>
              <a:t>Ανταπόκριση στην αλήθεια</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Τίτλος"/>
          <p:cNvSpPr>
            <a:spLocks noGrp="1"/>
          </p:cNvSpPr>
          <p:nvPr>
            <p:ph type="title"/>
          </p:nvPr>
        </p:nvSpPr>
        <p:spPr>
          <a:xfrm>
            <a:off x="395288" y="404813"/>
            <a:ext cx="8137525" cy="1419225"/>
          </a:xfrm>
        </p:spPr>
        <p:txBody>
          <a:bodyPr/>
          <a:lstStyle/>
          <a:p>
            <a:pPr eaLnBrk="1" hangingPunct="1">
              <a:defRPr/>
            </a:pPr>
            <a:r>
              <a:rPr lang="el-GR" sz="4800" b="1" dirty="0" smtClean="0"/>
              <a:t>Ειδίκευση στο περιβάλλον </a:t>
            </a:r>
          </a:p>
        </p:txBody>
      </p:sp>
      <p:sp>
        <p:nvSpPr>
          <p:cNvPr id="3" name="2 - Θέση περιεχομένου"/>
          <p:cNvSpPr>
            <a:spLocks noGrp="1"/>
          </p:cNvSpPr>
          <p:nvPr>
            <p:ph idx="1"/>
          </p:nvPr>
        </p:nvSpPr>
        <p:spPr>
          <a:xfrm>
            <a:off x="395288" y="2133600"/>
            <a:ext cx="8229600" cy="3527425"/>
          </a:xfrm>
        </p:spPr>
        <p:txBody>
          <a:bodyPr/>
          <a:lstStyle/>
          <a:p>
            <a:pPr eaLnBrk="1" hangingPunct="1">
              <a:defRPr/>
            </a:pPr>
            <a:r>
              <a:rPr lang="el-GR" dirty="0" smtClean="0"/>
              <a:t>Πληροφορίες</a:t>
            </a:r>
          </a:p>
          <a:p>
            <a:pPr eaLnBrk="1" hangingPunct="1">
              <a:defRPr/>
            </a:pPr>
            <a:r>
              <a:rPr lang="el-GR" dirty="0" smtClean="0"/>
              <a:t>Φορείς πληροφοριών</a:t>
            </a:r>
          </a:p>
          <a:p>
            <a:pPr eaLnBrk="1" hangingPunct="1">
              <a:defRPr/>
            </a:pPr>
            <a:r>
              <a:rPr lang="el-GR" dirty="0" smtClean="0"/>
              <a:t>Εξάρτηση από συμφέροντα</a:t>
            </a:r>
          </a:p>
          <a:p>
            <a:pPr lvl="1" eaLnBrk="1" hangingPunct="1">
              <a:defRPr/>
            </a:pPr>
            <a:r>
              <a:rPr lang="el-GR" dirty="0" smtClean="0"/>
              <a:t>Πολιτικά </a:t>
            </a:r>
          </a:p>
          <a:p>
            <a:pPr lvl="1" eaLnBrk="1" hangingPunct="1">
              <a:defRPr/>
            </a:pPr>
            <a:r>
              <a:rPr lang="el-GR" dirty="0" smtClean="0"/>
              <a:t>Οικονομικά</a:t>
            </a:r>
          </a:p>
          <a:p>
            <a:pPr lvl="1" eaLnBrk="1" hangingPunct="1">
              <a:defRPr/>
            </a:pPr>
            <a:r>
              <a:rPr lang="el-GR" dirty="0" smtClean="0"/>
              <a:t>κ. </a:t>
            </a:r>
            <a:r>
              <a:rPr lang="el-GR" dirty="0" smtClean="0"/>
              <a:t>ά.</a:t>
            </a:r>
            <a:endParaRPr lang="el-GR" dirty="0" smtClean="0"/>
          </a:p>
          <a:p>
            <a:pPr eaLnBrk="1" hangingPunct="1">
              <a:defRPr/>
            </a:pPr>
            <a:endParaRPr lang="el-G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70" name="Rectangle 54"/>
          <p:cNvSpPr>
            <a:spLocks noGrp="1" noChangeArrowheads="1"/>
          </p:cNvSpPr>
          <p:nvPr>
            <p:ph type="title"/>
          </p:nvPr>
        </p:nvSpPr>
        <p:spPr>
          <a:xfrm>
            <a:off x="755650" y="404813"/>
            <a:ext cx="7488238" cy="3024187"/>
          </a:xfrm>
        </p:spPr>
        <p:txBody>
          <a:bodyPr/>
          <a:lstStyle/>
          <a:p>
            <a:pPr eaLnBrk="1" hangingPunct="1">
              <a:defRPr/>
            </a:pPr>
            <a:r>
              <a:rPr lang="el-GR" sz="4000" dirty="0" err="1" smtClean="0"/>
              <a:t>Τσέρνομπιλ</a:t>
            </a:r>
            <a:r>
              <a:rPr lang="el-GR" sz="4000" dirty="0" smtClean="0"/>
              <a:t> ( 1986 )</a:t>
            </a:r>
            <a:br>
              <a:rPr lang="el-GR" sz="4000" dirty="0" smtClean="0"/>
            </a:br>
            <a:r>
              <a:rPr lang="el-GR" sz="1800" dirty="0" smtClean="0"/>
              <a:t/>
            </a:r>
            <a:br>
              <a:rPr lang="el-GR" sz="1800" dirty="0" smtClean="0"/>
            </a:br>
            <a:r>
              <a:rPr lang="el-GR" sz="2000" dirty="0" smtClean="0"/>
              <a:t>Η έκθεση των </a:t>
            </a:r>
            <a:r>
              <a:rPr lang="el-GR" sz="2000" dirty="0" smtClean="0"/>
              <a:t>Ηνωμένων Εθνών </a:t>
            </a:r>
            <a:r>
              <a:rPr lang="el-GR" sz="2000" dirty="0" smtClean="0"/>
              <a:t>για τις επιπτώσεις  της ατομικής ακτινοβολίας </a:t>
            </a:r>
            <a:r>
              <a:rPr lang="el-GR" sz="2000" b="1" dirty="0" smtClean="0"/>
              <a:t> είναι σε πλήρη διαφωνία με την εικόνα που μεταδίδεται </a:t>
            </a:r>
            <a:r>
              <a:rPr lang="el-GR" sz="2000" dirty="0" smtClean="0"/>
              <a:t>από διεθνή ΜΜΕ και οργανώσεις όπως οι Πράσινοι καθώς και των κυβερνήσεων Λευκορωσίας και Ουκρανίας, ότι υπήρξαν δεκάδες χιλιάδες των θανάτων από καρκίνο και επιδημίες των γενετικών διαταραχών,  που φέρονται να προκλήθηκαν από το ατύχημα. </a:t>
            </a:r>
            <a:endParaRPr lang="el-GR" sz="2000" dirty="0" smtClean="0"/>
          </a:p>
        </p:txBody>
      </p:sp>
      <p:sp>
        <p:nvSpPr>
          <p:cNvPr id="34872" name="Rectangle 56"/>
          <p:cNvSpPr>
            <a:spLocks noGrp="1" noChangeArrowheads="1"/>
          </p:cNvSpPr>
          <p:nvPr>
            <p:ph sz="half" idx="1"/>
          </p:nvPr>
        </p:nvSpPr>
        <p:spPr>
          <a:xfrm>
            <a:off x="468313" y="3716338"/>
            <a:ext cx="4248150" cy="2881312"/>
          </a:xfrm>
        </p:spPr>
        <p:txBody>
          <a:bodyPr/>
          <a:lstStyle/>
          <a:p>
            <a:pPr eaLnBrk="1" hangingPunct="1">
              <a:buFont typeface="Wingdings" pitchFamily="2" charset="2"/>
              <a:buNone/>
              <a:defRPr/>
            </a:pPr>
            <a:r>
              <a:rPr lang="el-GR" sz="1800" dirty="0" smtClean="0"/>
              <a:t>Παράρτημα της έκθεσης για το Τσερνομπίλ (115 σελίδες και 558 αναφορές, σε πολιτικό άρθρο) : </a:t>
            </a:r>
            <a:r>
              <a:rPr lang="el-GR" sz="1800" i="1" dirty="0" smtClean="0"/>
              <a:t>αρνείται τους ισχυρισμούς της καταστροφής της υγείας που προκαλείται από ακτινοβολία σε μεγάλο βαθμό στις μολυσμένες περιοχές της πρώην Σοβιετικής Ένωσης.</a:t>
            </a:r>
          </a:p>
        </p:txBody>
      </p:sp>
      <p:pic>
        <p:nvPicPr>
          <p:cNvPr id="3076" name="Picture 58" descr="untitled"/>
          <p:cNvPicPr>
            <a:picLocks noChangeAspect="1" noChangeArrowheads="1"/>
          </p:cNvPicPr>
          <p:nvPr>
            <p:ph sz="half" idx="2"/>
          </p:nvPr>
        </p:nvPicPr>
        <p:blipFill>
          <a:blip r:embed="rId2" cstate="print">
            <a:lum bright="6000" contrast="6000"/>
            <a:grayscl/>
          </a:blip>
          <a:srcRect/>
          <a:stretch>
            <a:fillRect/>
          </a:stretch>
        </p:blipFill>
        <p:spPr>
          <a:xfrm>
            <a:off x="5580063" y="3644900"/>
            <a:ext cx="3384550" cy="2409825"/>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sz="quarter"/>
          </p:nvPr>
        </p:nvSpPr>
        <p:spPr/>
        <p:txBody>
          <a:bodyPr/>
          <a:lstStyle/>
          <a:p>
            <a:pPr eaLnBrk="1" hangingPunct="1">
              <a:defRPr/>
            </a:pPr>
            <a:r>
              <a:rPr lang="el-GR" sz="4000" smtClean="0"/>
              <a:t>Καταστροφή στον Κόλπο του Μεξικού ( 2010) </a:t>
            </a:r>
          </a:p>
        </p:txBody>
      </p:sp>
      <p:sp>
        <p:nvSpPr>
          <p:cNvPr id="60421" name="Rectangle 5"/>
          <p:cNvSpPr>
            <a:spLocks noGrp="1" noChangeArrowheads="1"/>
          </p:cNvSpPr>
          <p:nvPr>
            <p:ph sz="quarter" idx="2"/>
          </p:nvPr>
        </p:nvSpPr>
        <p:spPr>
          <a:xfrm>
            <a:off x="250825" y="2708275"/>
            <a:ext cx="4248150" cy="3600450"/>
          </a:xfrm>
        </p:spPr>
        <p:txBody>
          <a:bodyPr/>
          <a:lstStyle/>
          <a:p>
            <a:pPr eaLnBrk="1" hangingPunct="1">
              <a:buFont typeface="Wingdings" pitchFamily="2" charset="2"/>
              <a:buNone/>
              <a:defRPr/>
            </a:pPr>
            <a:r>
              <a:rPr lang="el-GR" sz="1800" dirty="0" smtClean="0"/>
              <a:t>Ο Αμερικανικός Οργανισμός Τροφίμων και Φαρμάκων έσπευσε να καθησυχάσει τους πολίτες ότι τα χημικά που χρησιμοποιήθηκαν για να διαλυθεί η πετρελαιοκηλίδα δεν πέρασαν στην τροφική αλυσίδα μέσω των ψαριών. Ενώ αντίστοιχο άρθρο υποστήριξε ότι η διαρροή πετρελαίου προκάλεσε τεράστια οικολογική καταστροφή</a:t>
            </a:r>
            <a:r>
              <a:rPr lang="el-GR" sz="1800" dirty="0" smtClean="0"/>
              <a:t>, στο </a:t>
            </a:r>
            <a:r>
              <a:rPr lang="el-GR" sz="1800" dirty="0" smtClean="0"/>
              <a:t>θαλάσσιο </a:t>
            </a:r>
            <a:r>
              <a:rPr lang="el-GR" sz="1800" dirty="0" smtClean="0"/>
              <a:t>οικοσύστημα στην </a:t>
            </a:r>
            <a:r>
              <a:rPr lang="el-GR" sz="1800" dirty="0" smtClean="0"/>
              <a:t>τροφική αλυσίδα και στις ακτές της </a:t>
            </a:r>
            <a:r>
              <a:rPr lang="el-GR" sz="1800" dirty="0" err="1" smtClean="0"/>
              <a:t>Λουιζϊάνας</a:t>
            </a:r>
            <a:r>
              <a:rPr lang="el-GR" sz="1800" dirty="0" smtClean="0"/>
              <a:t>.</a:t>
            </a:r>
          </a:p>
        </p:txBody>
      </p:sp>
      <p:sp>
        <p:nvSpPr>
          <p:cNvPr id="60422" name="Rectangle 6"/>
          <p:cNvSpPr>
            <a:spLocks noGrp="1" noChangeArrowheads="1"/>
          </p:cNvSpPr>
          <p:nvPr>
            <p:ph sz="quarter" idx="3"/>
          </p:nvPr>
        </p:nvSpPr>
        <p:spPr>
          <a:xfrm>
            <a:off x="5003800" y="3644900"/>
            <a:ext cx="3600450" cy="2592388"/>
          </a:xfrm>
        </p:spPr>
        <p:txBody>
          <a:bodyPr/>
          <a:lstStyle/>
          <a:p>
            <a:pPr eaLnBrk="1" hangingPunct="1">
              <a:buFont typeface="Wingdings" pitchFamily="2" charset="2"/>
              <a:buNone/>
              <a:defRPr/>
            </a:pPr>
            <a:r>
              <a:rPr lang="el-GR" sz="1600" smtClean="0"/>
              <a:t>Πάνω από 1.000 βαρέλια πετρελαίου διαρρέουν από τους αγωγούς της εξέδρας που βρίσκεται σε βάθος 1.500 μέτρα, δήλωσαν αξιωματούχοι. Ανακάλυψαν νέα διαρροή δήλωσε αξιωματούχος της ακτοφυλακής και σύμφωνα με τις εκτιμήσεις διαρρέουν περίπου 5.000 βαρέλια πετρελαίου την ημέρα.</a:t>
            </a:r>
          </a:p>
        </p:txBody>
      </p:sp>
      <p:sp>
        <p:nvSpPr>
          <p:cNvPr id="60419" name="Rectangle 3"/>
          <p:cNvSpPr>
            <a:spLocks noGrp="1" noChangeArrowheads="1"/>
          </p:cNvSpPr>
          <p:nvPr>
            <p:ph type="body" idx="4294967295"/>
          </p:nvPr>
        </p:nvSpPr>
        <p:spPr>
          <a:xfrm>
            <a:off x="0" y="1916113"/>
            <a:ext cx="4500563" cy="576262"/>
          </a:xfrm>
        </p:spPr>
        <p:txBody>
          <a:bodyPr/>
          <a:lstStyle/>
          <a:p>
            <a:pPr eaLnBrk="1" hangingPunct="1">
              <a:buFont typeface="Wingdings" pitchFamily="2" charset="2"/>
              <a:buNone/>
              <a:defRPr/>
            </a:pPr>
            <a:r>
              <a:rPr lang="el-GR" sz="1400" dirty="0" err="1" smtClean="0"/>
              <a:t>Μπάρακ</a:t>
            </a:r>
            <a:r>
              <a:rPr lang="el-GR" sz="1400" dirty="0" smtClean="0"/>
              <a:t> </a:t>
            </a:r>
            <a:r>
              <a:rPr lang="el-GR" sz="1400" dirty="0" err="1" smtClean="0"/>
              <a:t>Ομπάμα</a:t>
            </a:r>
            <a:r>
              <a:rPr lang="el-GR" sz="1400" dirty="0" smtClean="0"/>
              <a:t>: «Η μεγαλύτερη οικολογική καταστροφή που αντιμετώπισαν ποτέ οι ΗΠΑ.»</a:t>
            </a:r>
          </a:p>
        </p:txBody>
      </p:sp>
      <p:pic>
        <p:nvPicPr>
          <p:cNvPr id="4103" name="Picture 8" descr="imagesCAF7H8OY"/>
          <p:cNvPicPr>
            <a:picLocks noChangeAspect="1" noChangeArrowheads="1"/>
          </p:cNvPicPr>
          <p:nvPr>
            <p:ph sz="quarter" idx="4"/>
          </p:nvPr>
        </p:nvPicPr>
        <p:blipFill>
          <a:blip r:embed="rId2" cstate="print">
            <a:lum bright="6000" contrast="6000"/>
          </a:blip>
          <a:srcRect/>
          <a:stretch>
            <a:fillRect/>
          </a:stretch>
        </p:blipFill>
        <p:spPr>
          <a:xfrm>
            <a:off x="5292725" y="2060575"/>
            <a:ext cx="3382963" cy="1368425"/>
          </a:xfr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p:nvPr>
        </p:nvSpPr>
        <p:spPr>
          <a:xfrm>
            <a:off x="971550" y="765175"/>
            <a:ext cx="6913563" cy="5472113"/>
          </a:xfrm>
        </p:spPr>
        <p:txBody>
          <a:bodyPr/>
          <a:lstStyle/>
          <a:p>
            <a:pPr eaLnBrk="1" hangingPunct="1">
              <a:buFont typeface="Wingdings" pitchFamily="2" charset="2"/>
              <a:buNone/>
              <a:defRPr/>
            </a:pPr>
            <a:r>
              <a:rPr lang="el-GR" sz="2800" dirty="0" smtClean="0"/>
              <a:t/>
            </a:r>
            <a:br>
              <a:rPr lang="el-GR" sz="2800" dirty="0" smtClean="0"/>
            </a:br>
            <a:r>
              <a:rPr lang="el-GR" sz="3600" u="sng" dirty="0" smtClean="0"/>
              <a:t>Συμπεράσματα: </a:t>
            </a:r>
          </a:p>
          <a:p>
            <a:pPr eaLnBrk="1" hangingPunct="1">
              <a:defRPr/>
            </a:pPr>
            <a:r>
              <a:rPr lang="el-GR" sz="2800" dirty="0" smtClean="0"/>
              <a:t>Πλήθος ψευδών/ανακριβών πληροφοριών </a:t>
            </a:r>
          </a:p>
          <a:p>
            <a:pPr eaLnBrk="1" hangingPunct="1">
              <a:defRPr/>
            </a:pPr>
            <a:r>
              <a:rPr lang="el-GR" sz="2800" dirty="0" smtClean="0"/>
              <a:t>Συνήθως υποτιμούνται οι επιπτώσεις στην υγεία και στο περιβάλλον </a:t>
            </a:r>
            <a:br>
              <a:rPr lang="el-GR" sz="2800" dirty="0" smtClean="0"/>
            </a:br>
            <a:endParaRPr lang="en-US" sz="2800" dirty="0" smtClean="0"/>
          </a:p>
          <a:p>
            <a:pPr eaLnBrk="1" hangingPunct="1">
              <a:buFont typeface="Wingdings" pitchFamily="2" charset="2"/>
              <a:buNone/>
              <a:defRPr/>
            </a:pPr>
            <a:r>
              <a:rPr lang="en-US" sz="3600" dirty="0" smtClean="0"/>
              <a:t>  </a:t>
            </a:r>
            <a:r>
              <a:rPr lang="el-GR" sz="3600" u="sng" dirty="0" smtClean="0"/>
              <a:t>Τι πρέπει να προσέχουμε:</a:t>
            </a:r>
          </a:p>
          <a:p>
            <a:pPr eaLnBrk="1" hangingPunct="1">
              <a:defRPr/>
            </a:pPr>
            <a:r>
              <a:rPr lang="el-GR" sz="2800" dirty="0" smtClean="0"/>
              <a:t>Αναζήτηση όσο το δυνατόν περισσότερων πηγών/πληροφοριών</a:t>
            </a:r>
          </a:p>
          <a:p>
            <a:pPr eaLnBrk="1" hangingPunct="1">
              <a:defRPr/>
            </a:pPr>
            <a:r>
              <a:rPr lang="el-GR" sz="2800" dirty="0" smtClean="0"/>
              <a:t>Διασταύρωση/Σύγκριση μεταξύ τους </a:t>
            </a:r>
            <a:r>
              <a:rPr lang="el-GR" sz="2800" u="sng" dirty="0" smtClean="0"/>
              <a:t/>
            </a:r>
            <a:br>
              <a:rPr lang="el-GR" sz="2800" u="sng" dirty="0" smtClean="0"/>
            </a:br>
            <a:endParaRPr lang="el-GR" sz="2800" u="sng" dirty="0" smtClean="0"/>
          </a:p>
          <a:p>
            <a:pPr eaLnBrk="1" hangingPunct="1">
              <a:buFont typeface="Wingdings" pitchFamily="2" charset="2"/>
              <a:buNone/>
              <a:defRPr/>
            </a:pPr>
            <a:r>
              <a:rPr lang="el-GR" sz="2800" dirty="0" smtClean="0"/>
              <a:t/>
            </a:r>
            <a:br>
              <a:rPr lang="el-GR" sz="2800" dirty="0" smtClean="0"/>
            </a:br>
            <a:r>
              <a:rPr lang="el-GR" dirty="0" smtClean="0"/>
              <a:t/>
            </a:r>
            <a:br>
              <a:rPr lang="el-GR" dirty="0" smtClean="0"/>
            </a:br>
            <a:endParaRPr lang="el-GR" dirty="0" smtClean="0"/>
          </a:p>
          <a:p>
            <a:pPr eaLnBrk="1" hangingPunct="1">
              <a:buFont typeface="Wingdings" pitchFamily="2" charset="2"/>
              <a:buNone/>
              <a:defRPr/>
            </a:pPr>
            <a:r>
              <a:rPr lang="el-GR" dirty="0" smtClean="0"/>
              <a:t/>
            </a:r>
            <a:br>
              <a:rPr lang="el-GR" dirty="0" smtClean="0"/>
            </a:br>
            <a:r>
              <a:rPr lang="el-GR" dirty="0" smtClean="0"/>
              <a:t/>
            </a:r>
            <a:br>
              <a:rPr lang="el-GR" dirty="0" smtClean="0"/>
            </a:br>
            <a:endParaRPr lang="el-G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492">
                                            <p:txEl>
                                              <p:pRg st="1" end="1"/>
                                            </p:txEl>
                                          </p:spTgt>
                                        </p:tgtEl>
                                        <p:attrNameLst>
                                          <p:attrName>style.visibility</p:attrName>
                                        </p:attrNameLst>
                                      </p:cBhvr>
                                      <p:to>
                                        <p:strVal val="visible"/>
                                      </p:to>
                                    </p:set>
                                    <p:animEffect transition="in" filter="fade">
                                      <p:cBhvr>
                                        <p:cTn id="7" dur="500"/>
                                        <p:tgtEl>
                                          <p:spTgt spid="6349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3492">
                                            <p:txEl>
                                              <p:pRg st="2" end="2"/>
                                            </p:txEl>
                                          </p:spTgt>
                                        </p:tgtEl>
                                        <p:attrNameLst>
                                          <p:attrName>style.visibility</p:attrName>
                                        </p:attrNameLst>
                                      </p:cBhvr>
                                      <p:to>
                                        <p:strVal val="visible"/>
                                      </p:to>
                                    </p:set>
                                    <p:animEffect transition="in" filter="fade">
                                      <p:cBhvr>
                                        <p:cTn id="12" dur="500"/>
                                        <p:tgtEl>
                                          <p:spTgt spid="6349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3492">
                                            <p:txEl>
                                              <p:pRg st="3" end="3"/>
                                            </p:txEl>
                                          </p:spTgt>
                                        </p:tgtEl>
                                        <p:attrNameLst>
                                          <p:attrName>style.visibility</p:attrName>
                                        </p:attrNameLst>
                                      </p:cBhvr>
                                      <p:to>
                                        <p:strVal val="visible"/>
                                      </p:to>
                                    </p:set>
                                    <p:animEffect transition="in" filter="fade">
                                      <p:cBhvr>
                                        <p:cTn id="17" dur="2000"/>
                                        <p:tgtEl>
                                          <p:spTgt spid="6349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3492">
                                            <p:txEl>
                                              <p:pRg st="4" end="4"/>
                                            </p:txEl>
                                          </p:spTgt>
                                        </p:tgtEl>
                                        <p:attrNameLst>
                                          <p:attrName>style.visibility</p:attrName>
                                        </p:attrNameLst>
                                      </p:cBhvr>
                                      <p:to>
                                        <p:strVal val="visible"/>
                                      </p:to>
                                    </p:set>
                                    <p:animEffect transition="in" filter="fade">
                                      <p:cBhvr>
                                        <p:cTn id="22" dur="500"/>
                                        <p:tgtEl>
                                          <p:spTgt spid="6349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3492">
                                            <p:txEl>
                                              <p:pRg st="5" end="5"/>
                                            </p:txEl>
                                          </p:spTgt>
                                        </p:tgtEl>
                                        <p:attrNameLst>
                                          <p:attrName>style.visibility</p:attrName>
                                        </p:attrNameLst>
                                      </p:cBhvr>
                                      <p:to>
                                        <p:strVal val="visible"/>
                                      </p:to>
                                    </p:set>
                                    <p:animEffect transition="in" filter="fade">
                                      <p:cBhvr>
                                        <p:cTn id="27" dur="500"/>
                                        <p:tgtEl>
                                          <p:spTgt spid="6349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81" name="Text Box 5"/>
          <p:cNvSpPr txBox="1">
            <a:spLocks noChangeArrowheads="1"/>
          </p:cNvSpPr>
          <p:nvPr/>
        </p:nvSpPr>
        <p:spPr bwMode="auto">
          <a:xfrm>
            <a:off x="609600" y="2362200"/>
            <a:ext cx="7772400" cy="779463"/>
          </a:xfrm>
          <a:prstGeom prst="rect">
            <a:avLst/>
          </a:prstGeom>
          <a:noFill/>
          <a:ln w="9525">
            <a:noFill/>
            <a:miter lim="800000"/>
            <a:headEnd/>
            <a:tailEnd/>
          </a:ln>
          <a:effectLst/>
        </p:spPr>
        <p:txBody>
          <a:bodyPr>
            <a:spAutoFit/>
          </a:bodyPr>
          <a:lstStyle/>
          <a:p>
            <a:pPr>
              <a:spcBef>
                <a:spcPct val="50000"/>
              </a:spcBef>
            </a:pPr>
            <a:endParaRPr lang="en-US">
              <a:solidFill>
                <a:schemeClr val="bg1"/>
              </a:solidFill>
            </a:endParaRPr>
          </a:p>
          <a:p>
            <a:pPr>
              <a:spcBef>
                <a:spcPct val="50000"/>
              </a:spcBef>
            </a:pPr>
            <a:endParaRPr lang="el-GR">
              <a:solidFill>
                <a:schemeClr val="bg1"/>
              </a:solidFill>
            </a:endParaRPr>
          </a:p>
        </p:txBody>
      </p:sp>
      <p:sp>
        <p:nvSpPr>
          <p:cNvPr id="11" name="10 - Θέση περιεχομένου"/>
          <p:cNvSpPr>
            <a:spLocks noGrp="1"/>
          </p:cNvSpPr>
          <p:nvPr>
            <p:ph/>
          </p:nvPr>
        </p:nvSpPr>
        <p:spPr>
          <a:xfrm>
            <a:off x="251520" y="1844824"/>
            <a:ext cx="8604448" cy="3842792"/>
          </a:xfrm>
        </p:spPr>
        <p:txBody>
          <a:bodyPr/>
          <a:lstStyle/>
          <a:p>
            <a:r>
              <a:rPr lang="el-GR" dirty="0" smtClean="0"/>
              <a:t>Μεταγραφές στο ποδόσφαιρο…</a:t>
            </a:r>
          </a:p>
          <a:p>
            <a:pPr>
              <a:buNone/>
            </a:pPr>
            <a:endParaRPr lang="el-GR" dirty="0" smtClean="0"/>
          </a:p>
          <a:p>
            <a:r>
              <a:rPr lang="el-GR" dirty="0" smtClean="0"/>
              <a:t> </a:t>
            </a:r>
            <a:r>
              <a:rPr lang="el-GR" dirty="0" smtClean="0"/>
              <a:t> …που δεν αποδείχθηκαν και τόσο αληθινές</a:t>
            </a:r>
          </a:p>
        </p:txBody>
      </p:sp>
      <p:sp>
        <p:nvSpPr>
          <p:cNvPr id="10" name="9 - Τίτλος"/>
          <p:cNvSpPr>
            <a:spLocks noGrp="1"/>
          </p:cNvSpPr>
          <p:nvPr>
            <p:ph type="title" idx="4294967295"/>
          </p:nvPr>
        </p:nvSpPr>
        <p:spPr>
          <a:xfrm>
            <a:off x="467544" y="404664"/>
            <a:ext cx="8229600" cy="1371600"/>
          </a:xfrm>
        </p:spPr>
        <p:txBody>
          <a:bodyPr/>
          <a:lstStyle/>
          <a:p>
            <a:r>
              <a:rPr lang="el-GR" dirty="0" smtClean="0"/>
              <a:t>Αθλητικά</a:t>
            </a:r>
            <a:endParaRPr lang="el-GR" dirty="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blinds(horizontal)">
                                      <p:cBhvr>
                                        <p:cTn id="1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Με υφή">
  <a:themeElements>
    <a:clrScheme name="Με υφή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Με υφή">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Με υφή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Με υφή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Με υφή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Με υφή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Με υφή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Με υφή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Με υφή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Με υφή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310</TotalTime>
  <Words>404</Words>
  <Application>Microsoft Office PowerPoint</Application>
  <PresentationFormat>Προβολή στην οθόνη (4:3)</PresentationFormat>
  <Paragraphs>77</Paragraphs>
  <Slides>16</Slides>
  <Notes>3</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16</vt:i4>
      </vt:variant>
    </vt:vector>
  </HeadingPairs>
  <TitlesOfParts>
    <vt:vector size="21" baseType="lpstr">
      <vt:lpstr>Tahoma</vt:lpstr>
      <vt:lpstr>Arial</vt:lpstr>
      <vt:lpstr>Wingdings</vt:lpstr>
      <vt:lpstr>Calibri</vt:lpstr>
      <vt:lpstr>Με υφή</vt:lpstr>
      <vt:lpstr>Επαλήθευση πληροφοριών στην επιστήμη και στην καθημερινή ζωή</vt:lpstr>
      <vt:lpstr>Επιστήμη  </vt:lpstr>
      <vt:lpstr>Επιστημονική μέθοδος </vt:lpstr>
      <vt:lpstr>Διαφάνεια 4</vt:lpstr>
      <vt:lpstr>Ειδίκευση στο περιβάλλον </vt:lpstr>
      <vt:lpstr>Τσέρνομπιλ ( 1986 )  Η έκθεση των Ηνωμένων Εθνών για τις επιπτώσεις  της ατομικής ακτινοβολίας  είναι σε πλήρη διαφωνία με την εικόνα που μεταδίδεται από διεθνή ΜΜΕ και οργανώσεις όπως οι Πράσινοι καθώς και των κυβερνήσεων Λευκορωσίας και Ουκρανίας, ότι υπήρξαν δεκάδες χιλιάδες των θανάτων από καρκίνο και επιδημίες των γενετικών διαταραχών,  που φέρονται να προκλήθηκαν από το ατύχημα. </vt:lpstr>
      <vt:lpstr>Καταστροφή στον Κόλπο του Μεξικού ( 2010) </vt:lpstr>
      <vt:lpstr>Διαφάνεια 8</vt:lpstr>
      <vt:lpstr>Αθλητικά</vt:lpstr>
      <vt:lpstr>Διαφάνεια 10</vt:lpstr>
      <vt:lpstr>Διαφάνεια 11</vt:lpstr>
      <vt:lpstr>Αρχαία Μαντεία</vt:lpstr>
      <vt:lpstr>Διαφάνεια 13</vt:lpstr>
      <vt:lpstr>Διφορούμενοι χρησμοί.</vt:lpstr>
      <vt:lpstr>Διαφάνεια 15</vt:lpstr>
      <vt:lpstr>Επαλήθευση πληροφοριών στην επιστήμη και στην καθημερινή ζωή</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Επαλήθευση πληροφοριών στην καθημερινή ζωή</dc:title>
  <dc:creator>MINETOS</dc:creator>
  <cp:lastModifiedBy>ΜΗΤΣΟΣ</cp:lastModifiedBy>
  <cp:revision>13</cp:revision>
  <dcterms:created xsi:type="dcterms:W3CDTF">2013-01-12T18:26:52Z</dcterms:created>
  <dcterms:modified xsi:type="dcterms:W3CDTF">2013-01-16T09:24:13Z</dcterms:modified>
</cp:coreProperties>
</file>